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3" roundtripDataSignature="AMtx7mj1Wv9oMACWx3PptPR1v1PlXEUu0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na Longhi França" initials="" lastIdx="4" clrIdx="0"/>
  <p:cmAuthor id="1" name="Natan Onoda"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147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customschemas.google.com/relationships/presentationmetadata" Target="meta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presProps" Target="presProps.xml"/><Relationship Id="rId4" Type="http://schemas.openxmlformats.org/officeDocument/2006/relationships/slide" Target="slides/slide3.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9" name="Google Shape;59;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6" name="Google Shape;6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1" name="Google Shape;81;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9"/>
        <p:cNvGrpSpPr/>
        <p:nvPr/>
      </p:nvGrpSpPr>
      <p:grpSpPr>
        <a:xfrm>
          <a:off x="0" y="0"/>
          <a:ext cx="0" cy="0"/>
          <a:chOff x="0" y="0"/>
          <a:chExt cx="0" cy="0"/>
        </a:xfrm>
      </p:grpSpPr>
      <p:sp>
        <p:nvSpPr>
          <p:cNvPr id="10" name="Google Shape;10;p8"/>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1" name="Google Shape;11;p8"/>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2" name="Google Shape;12;p8"/>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7"/>
          <p:cNvSpPr txBox="1">
            <a:spLocks noGrp="1"/>
          </p:cNvSpPr>
          <p:nvPr>
            <p:ph type="title" hasCustomPrompt="1"/>
          </p:nvPr>
        </p:nvSpPr>
        <p:spPr>
          <a:xfrm>
            <a:off x="311700" y="1474833"/>
            <a:ext cx="8520600" cy="26181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7"/>
          <p:cNvSpPr txBox="1">
            <a:spLocks noGrp="1"/>
          </p:cNvSpPr>
          <p:nvPr>
            <p:ph type="body" idx="1"/>
          </p:nvPr>
        </p:nvSpPr>
        <p:spPr>
          <a:xfrm>
            <a:off x="311700" y="4202967"/>
            <a:ext cx="8520600" cy="17343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7" name="Google Shape;47;p17"/>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8"/>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9"/>
          <p:cNvSpPr txBox="1">
            <a:spLocks noGrp="1"/>
          </p:cNvSpPr>
          <p:nvPr>
            <p:ph type="ctrTitle"/>
          </p:nvPr>
        </p:nvSpPr>
        <p:spPr>
          <a:xfrm>
            <a:off x="311708" y="992767"/>
            <a:ext cx="8520600" cy="27369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5" name="Google Shape;15;p9"/>
          <p:cNvSpPr txBox="1">
            <a:spLocks noGrp="1"/>
          </p:cNvSpPr>
          <p:nvPr>
            <p:ph type="subTitle" idx="1"/>
          </p:nvPr>
        </p:nvSpPr>
        <p:spPr>
          <a:xfrm>
            <a:off x="311700" y="3778833"/>
            <a:ext cx="8520600" cy="10569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6" name="Google Shape;16;p9"/>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10"/>
          <p:cNvSpPr txBox="1">
            <a:spLocks noGrp="1"/>
          </p:cNvSpPr>
          <p:nvPr>
            <p:ph type="title"/>
          </p:nvPr>
        </p:nvSpPr>
        <p:spPr>
          <a:xfrm>
            <a:off x="311700" y="2867800"/>
            <a:ext cx="8520600" cy="11223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10"/>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11"/>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11"/>
          <p:cNvSpPr txBox="1">
            <a:spLocks noGrp="1"/>
          </p:cNvSpPr>
          <p:nvPr>
            <p:ph type="body" idx="1"/>
          </p:nvPr>
        </p:nvSpPr>
        <p:spPr>
          <a:xfrm>
            <a:off x="311700" y="1536633"/>
            <a:ext cx="3999900" cy="45552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3" name="Google Shape;23;p11"/>
          <p:cNvSpPr txBox="1">
            <a:spLocks noGrp="1"/>
          </p:cNvSpPr>
          <p:nvPr>
            <p:ph type="body" idx="2"/>
          </p:nvPr>
        </p:nvSpPr>
        <p:spPr>
          <a:xfrm>
            <a:off x="4832400" y="1536633"/>
            <a:ext cx="3999900" cy="45552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4" name="Google Shape;24;p11"/>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12"/>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12"/>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13"/>
          <p:cNvSpPr txBox="1">
            <a:spLocks noGrp="1"/>
          </p:cNvSpPr>
          <p:nvPr>
            <p:ph type="title"/>
          </p:nvPr>
        </p:nvSpPr>
        <p:spPr>
          <a:xfrm>
            <a:off x="311700" y="740800"/>
            <a:ext cx="2808000" cy="1007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13"/>
          <p:cNvSpPr txBox="1">
            <a:spLocks noGrp="1"/>
          </p:cNvSpPr>
          <p:nvPr>
            <p:ph type="body" idx="1"/>
          </p:nvPr>
        </p:nvSpPr>
        <p:spPr>
          <a:xfrm>
            <a:off x="311700" y="1852800"/>
            <a:ext cx="2808000" cy="42393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1" name="Google Shape;31;p13"/>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4"/>
          <p:cNvSpPr txBox="1">
            <a:spLocks noGrp="1"/>
          </p:cNvSpPr>
          <p:nvPr>
            <p:ph type="title"/>
          </p:nvPr>
        </p:nvSpPr>
        <p:spPr>
          <a:xfrm>
            <a:off x="490250" y="600200"/>
            <a:ext cx="6367800" cy="54543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4"/>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5"/>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5"/>
          <p:cNvSpPr txBox="1">
            <a:spLocks noGrp="1"/>
          </p:cNvSpPr>
          <p:nvPr>
            <p:ph type="title"/>
          </p:nvPr>
        </p:nvSpPr>
        <p:spPr>
          <a:xfrm>
            <a:off x="265500" y="1644233"/>
            <a:ext cx="4045200" cy="19764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5"/>
          <p:cNvSpPr txBox="1">
            <a:spLocks noGrp="1"/>
          </p:cNvSpPr>
          <p:nvPr>
            <p:ph type="subTitle" idx="1"/>
          </p:nvPr>
        </p:nvSpPr>
        <p:spPr>
          <a:xfrm>
            <a:off x="265500" y="3737433"/>
            <a:ext cx="4045200" cy="16467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5"/>
          <p:cNvSpPr txBox="1">
            <a:spLocks noGrp="1"/>
          </p:cNvSpPr>
          <p:nvPr>
            <p:ph type="body" idx="2"/>
          </p:nvPr>
        </p:nvSpPr>
        <p:spPr>
          <a:xfrm>
            <a:off x="4939500" y="965433"/>
            <a:ext cx="3837000" cy="49269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0" name="Google Shape;40;p15"/>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6"/>
          <p:cNvSpPr txBox="1">
            <a:spLocks noGrp="1"/>
          </p:cNvSpPr>
          <p:nvPr>
            <p:ph type="body" idx="1"/>
          </p:nvPr>
        </p:nvSpPr>
        <p:spPr>
          <a:xfrm>
            <a:off x="311700" y="5640767"/>
            <a:ext cx="5998800" cy="8067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6"/>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7"/>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7"/>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7"/>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rive.google.com/file/d/18doyniU_FySP0-YIFPVB4D8RWl0iHpey/view?usp=sharin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rmAutofit/>
          </a:bodyPr>
          <a:lstStyle/>
          <a:p>
            <a:pPr marL="0" lvl="0" indent="0" algn="l" rtl="0">
              <a:lnSpc>
                <a:spcPct val="115000"/>
              </a:lnSpc>
              <a:spcBef>
                <a:spcPts val="0"/>
              </a:spcBef>
              <a:spcAft>
                <a:spcPts val="0"/>
              </a:spcAft>
              <a:buSzPts val="1800"/>
              <a:buNone/>
            </a:pPr>
            <a:r>
              <a:rPr lang="pt-BR"/>
              <a:t>Os estudantes usam estratégias visuais e de contagem para comparar conjuntos de pontos num jogo de “Qual vale mais?”</a:t>
            </a:r>
            <a:endParaRPr/>
          </a:p>
          <a:p>
            <a:pPr marL="0" lvl="0" indent="0" algn="l" rtl="0">
              <a:lnSpc>
                <a:spcPct val="115000"/>
              </a:lnSpc>
              <a:spcBef>
                <a:spcPts val="1200"/>
              </a:spcBef>
              <a:spcAft>
                <a:spcPts val="0"/>
              </a:spcAft>
              <a:buSzPts val="1800"/>
              <a:buNone/>
            </a:pPr>
            <a:endParaRPr/>
          </a:p>
          <a:p>
            <a:pPr marL="0" lvl="0" indent="0" algn="l" rtl="0">
              <a:lnSpc>
                <a:spcPct val="115000"/>
              </a:lnSpc>
              <a:spcBef>
                <a:spcPts val="1200"/>
              </a:spcBef>
              <a:spcAft>
                <a:spcPts val="0"/>
              </a:spcAft>
              <a:buSzPts val="1800"/>
              <a:buNone/>
            </a:pPr>
            <a:r>
              <a:rPr lang="pt-BR" b="1"/>
              <a:t>Materiais</a:t>
            </a:r>
            <a:endParaRPr b="1"/>
          </a:p>
          <a:p>
            <a:pPr marL="457200" lvl="0" indent="-342900" algn="l" rtl="0">
              <a:lnSpc>
                <a:spcPct val="115000"/>
              </a:lnSpc>
              <a:spcBef>
                <a:spcPts val="1200"/>
              </a:spcBef>
              <a:spcAft>
                <a:spcPts val="0"/>
              </a:spcAft>
              <a:buSzPts val="1800"/>
              <a:buChar char="●"/>
            </a:pPr>
            <a:r>
              <a:rPr lang="pt-BR" u="sng">
                <a:solidFill>
                  <a:schemeClr val="hlink"/>
                </a:solidFill>
                <a:hlinkClick r:id="rId3"/>
              </a:rPr>
              <a:t>Qual conjunto vale mais? Baralho de cartões</a:t>
            </a:r>
            <a:r>
              <a:rPr lang="pt-BR"/>
              <a:t>, por dupla</a:t>
            </a:r>
            <a:endParaRPr/>
          </a:p>
          <a:p>
            <a:pPr marL="457200" lvl="0" indent="0" algn="l" rtl="0">
              <a:lnSpc>
                <a:spcPct val="115000"/>
              </a:lnSpc>
              <a:spcBef>
                <a:spcPts val="1200"/>
              </a:spcBef>
              <a:spcAft>
                <a:spcPts val="0"/>
              </a:spcAft>
              <a:buSzPts val="1800"/>
              <a:buNone/>
            </a:pPr>
            <a:endParaRPr/>
          </a:p>
          <a:p>
            <a:pPr marL="0" lvl="0" indent="0" algn="l" rtl="0">
              <a:lnSpc>
                <a:spcPct val="115000"/>
              </a:lnSpc>
              <a:spcBef>
                <a:spcPts val="1200"/>
              </a:spcBef>
              <a:spcAft>
                <a:spcPts val="0"/>
              </a:spcAft>
              <a:buSzPts val="1800"/>
              <a:buNone/>
            </a:pPr>
            <a:endParaRPr/>
          </a:p>
          <a:p>
            <a:pPr marL="457200" lvl="0" indent="0" algn="l" rtl="0">
              <a:lnSpc>
                <a:spcPct val="115000"/>
              </a:lnSpc>
              <a:spcBef>
                <a:spcPts val="1200"/>
              </a:spcBef>
              <a:spcAft>
                <a:spcPts val="1200"/>
              </a:spcAft>
              <a:buSzPts val="1800"/>
              <a:buNone/>
            </a:pPr>
            <a:endParaRPr/>
          </a:p>
        </p:txBody>
      </p:sp>
      <p:sp>
        <p:nvSpPr>
          <p:cNvPr id="55" name="Google Shape;55;p1"/>
          <p:cNvSpPr/>
          <p:nvPr/>
        </p:nvSpPr>
        <p:spPr>
          <a:xfrm>
            <a:off x="7661100" y="189500"/>
            <a:ext cx="965700" cy="893700"/>
          </a:xfrm>
          <a:prstGeom prst="verticalScroll">
            <a:avLst>
              <a:gd name="adj" fmla="val 12500"/>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700"/>
              <a:buFont typeface="Arial"/>
              <a:buNone/>
            </a:pPr>
            <a:r>
              <a:rPr lang="pt-BR" sz="2700" b="0" i="0" u="none" strike="noStrike" cap="none">
                <a:solidFill>
                  <a:srgbClr val="000000"/>
                </a:solidFill>
                <a:latin typeface="Arial"/>
                <a:ea typeface="Arial"/>
                <a:cs typeface="Arial"/>
                <a:sym typeface="Arial"/>
              </a:rPr>
              <a:t>P</a:t>
            </a:r>
            <a:endParaRPr sz="2700" b="0" i="0" u="none" strike="noStrike" cap="none">
              <a:solidFill>
                <a:srgbClr val="000000"/>
              </a:solidFill>
              <a:latin typeface="Arial"/>
              <a:ea typeface="Arial"/>
              <a:cs typeface="Arial"/>
              <a:sym typeface="Arial"/>
            </a:endParaRPr>
          </a:p>
        </p:txBody>
      </p:sp>
      <p:sp>
        <p:nvSpPr>
          <p:cNvPr id="56" name="Google Shape;56;p1"/>
          <p:cNvSpPr txBox="1"/>
          <p:nvPr/>
        </p:nvSpPr>
        <p:spPr>
          <a:xfrm>
            <a:off x="311700" y="189500"/>
            <a:ext cx="7247400" cy="1029600"/>
          </a:xfrm>
          <a:prstGeom prst="rect">
            <a:avLst/>
          </a:prstGeom>
          <a:noFill/>
          <a:ln>
            <a:noFill/>
          </a:ln>
        </p:spPr>
        <p:txBody>
          <a:bodyPr spcFirstLastPara="1" wrap="square" lIns="91425" tIns="91425" rIns="91425" bIns="91425" anchor="t" anchorCtr="0">
            <a:normAutofit fontScale="47500" lnSpcReduction="10000"/>
          </a:bodyPr>
          <a:lstStyle/>
          <a:p>
            <a:pPr marL="0" marR="0" lvl="0" indent="0" algn="l" rtl="0">
              <a:lnSpc>
                <a:spcPct val="115000"/>
              </a:lnSpc>
              <a:spcBef>
                <a:spcPts val="0"/>
              </a:spcBef>
              <a:spcAft>
                <a:spcPts val="0"/>
              </a:spcAft>
              <a:buClr>
                <a:srgbClr val="000000"/>
              </a:buClr>
              <a:buSzPct val="100000"/>
              <a:buFont typeface="Arial"/>
              <a:buNone/>
            </a:pPr>
            <a:r>
              <a:rPr lang="pt-BR" sz="4200" b="0" i="0" u="none" strike="noStrike" cap="none">
                <a:solidFill>
                  <a:srgbClr val="000000"/>
                </a:solidFill>
                <a:latin typeface="Calibri"/>
                <a:ea typeface="Calibri"/>
                <a:cs typeface="Calibri"/>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Qual vale mais?</a:t>
            </a:r>
            <a:endParaRPr sz="4200" b="0" i="0" u="none" strike="noStrike" cap="none">
              <a:solidFill>
                <a:srgbClr val="000000"/>
              </a:solidFill>
              <a:latin typeface="Calibri"/>
              <a:ea typeface="Calibri"/>
              <a:cs typeface="Calibri"/>
              <a:sym typeface="Calibri"/>
            </a:endParaRPr>
          </a:p>
          <a:p>
            <a:pPr marL="0" marR="0" lvl="0" indent="0" algn="l" rtl="0">
              <a:lnSpc>
                <a:spcPct val="115000"/>
              </a:lnSpc>
              <a:spcBef>
                <a:spcPts val="0"/>
              </a:spcBef>
              <a:spcAft>
                <a:spcPts val="0"/>
              </a:spcAft>
              <a:buClr>
                <a:srgbClr val="000000"/>
              </a:buClr>
              <a:buSzPct val="100000"/>
              <a:buFont typeface="Arial"/>
              <a:buNone/>
            </a:pPr>
            <a:r>
              <a:rPr lang="pt-BR" sz="2000" b="0" i="0" u="none" strike="noStrike" cap="none">
                <a:solidFill>
                  <a:srgbClr val="000000"/>
                </a:solidFill>
                <a:latin typeface="Calibri"/>
                <a:ea typeface="Calibri"/>
                <a:cs typeface="Calibri"/>
                <a:sym typeface="Calibri"/>
              </a:rPr>
              <a:t>Adaptado de </a:t>
            </a:r>
            <a:r>
              <a:rPr lang="pt-BR" sz="2000" b="0" i="0" u="none" strike="noStrike" cap="none">
                <a:solidFill>
                  <a:srgbClr val="000000"/>
                </a:solidFill>
                <a:latin typeface="Arial"/>
                <a:ea typeface="Arial"/>
                <a:cs typeface="Arial"/>
                <a:sym typeface="Arial"/>
              </a:rPr>
              <a:t>Boaler, J., Munson, J., &amp; Williams, C. (2020). </a:t>
            </a:r>
            <a:r>
              <a:rPr lang="pt-BR" sz="2000" b="0" i="1" u="none" strike="noStrike" cap="none">
                <a:solidFill>
                  <a:srgbClr val="000000"/>
                </a:solidFill>
                <a:latin typeface="Arial"/>
                <a:ea typeface="Arial"/>
                <a:cs typeface="Arial"/>
                <a:sym typeface="Arial"/>
              </a:rPr>
              <a:t>Mindset mathematics: Visualizing and investigating big ideas, Grade K</a:t>
            </a:r>
            <a:r>
              <a:rPr lang="pt-BR" sz="2000" b="0" i="0" u="none" strike="noStrike" cap="none">
                <a:solidFill>
                  <a:srgbClr val="000000"/>
                </a:solidFill>
                <a:latin typeface="Arial"/>
                <a:ea typeface="Arial"/>
                <a:cs typeface="Arial"/>
                <a:sym typeface="Arial"/>
              </a:rPr>
              <a:t>. John Wiley &amp; Sons.</a:t>
            </a:r>
            <a:endParaRPr sz="2000" b="0" i="0" u="none" strike="noStrike" cap="none">
              <a:solidFill>
                <a:srgbClr val="000000"/>
              </a:solidFill>
              <a:latin typeface="Arial"/>
              <a:ea typeface="Arial"/>
              <a:cs typeface="Arial"/>
              <a:sym typeface="Arial"/>
            </a:endParaRPr>
          </a:p>
          <a:p>
            <a:pPr marL="0" marR="0" lvl="0" indent="0" algn="l" rtl="0">
              <a:lnSpc>
                <a:spcPct val="115000"/>
              </a:lnSpc>
              <a:spcBef>
                <a:spcPts val="0"/>
              </a:spcBef>
              <a:spcAft>
                <a:spcPts val="0"/>
              </a:spcAft>
              <a:buClr>
                <a:srgbClr val="000000"/>
              </a:buClr>
              <a:buSzPct val="100000"/>
              <a:buFont typeface="Arial"/>
              <a:buNone/>
            </a:pPr>
            <a:endParaRPr sz="2850" b="0" i="0" u="none" strike="noStrike" cap="none">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2"/>
          <p:cNvSpPr txBox="1">
            <a:spLocks noGrp="1"/>
          </p:cNvSpPr>
          <p:nvPr>
            <p:ph type="body" idx="1"/>
          </p:nvPr>
        </p:nvSpPr>
        <p:spPr>
          <a:xfrm>
            <a:off x="311700" y="1219100"/>
            <a:ext cx="8520600" cy="5449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pt-BR" sz="1700" b="1"/>
              <a:t>Abertura</a:t>
            </a:r>
            <a:endParaRPr/>
          </a:p>
          <a:p>
            <a:pPr marL="0" lvl="0" indent="0" algn="l" rtl="0">
              <a:lnSpc>
                <a:spcPct val="115000"/>
              </a:lnSpc>
              <a:spcBef>
                <a:spcPts val="0"/>
              </a:spcBef>
              <a:spcAft>
                <a:spcPts val="0"/>
              </a:spcAft>
              <a:buSzPts val="1800"/>
              <a:buNone/>
            </a:pPr>
            <a:endParaRPr sz="1700" b="1">
              <a:latin typeface="Arial"/>
              <a:ea typeface="Arial"/>
              <a:cs typeface="Arial"/>
              <a:sym typeface="Arial"/>
            </a:endParaRPr>
          </a:p>
          <a:p>
            <a:pPr marL="0" lvl="0" indent="0" algn="l" rtl="0">
              <a:lnSpc>
                <a:spcPct val="115000"/>
              </a:lnSpc>
              <a:spcBef>
                <a:spcPts val="0"/>
              </a:spcBef>
              <a:spcAft>
                <a:spcPts val="0"/>
              </a:spcAft>
              <a:buSzPts val="1800"/>
              <a:buNone/>
            </a:pPr>
            <a:r>
              <a:rPr lang="pt-BR" sz="1550"/>
              <a:t>Nesta atividade, expandimos as maneiras com as quais os estudantes veem os números em conversas de pontos para comparar dois conjuntos de pontos, em um jogo chamado “Qual vale mais?”. Os estudantes comparam dois conjuntos de pontos extraídos de um baralho de cartas, desenvolvendo estratégias para determinar qual conjunto tem mais pontos, tanto por meio da visualização quanto do uso de estratégias de contagem.  Este é um importante conceito do desenvolvimento, no qual os estudantes constroem a sua compreensão sobre o tamanho dos grupos, sem recorrer à contagem um a um.</a:t>
            </a:r>
            <a:endParaRPr/>
          </a:p>
          <a:p>
            <a:pPr marL="0" lvl="0" indent="0" algn="l" rtl="0">
              <a:lnSpc>
                <a:spcPct val="115000"/>
              </a:lnSpc>
              <a:spcBef>
                <a:spcPts val="1200"/>
              </a:spcBef>
              <a:spcAft>
                <a:spcPts val="0"/>
              </a:spcAft>
              <a:buSzPts val="1800"/>
              <a:buNone/>
            </a:pPr>
            <a:r>
              <a:rPr lang="pt-BR" sz="1550">
                <a:latin typeface="Arial"/>
                <a:ea typeface="Arial"/>
                <a:cs typeface="Arial"/>
                <a:sym typeface="Arial"/>
              </a:rPr>
              <a:t>Inicie a atividade mostrando aos </a:t>
            </a:r>
            <a:r>
              <a:rPr lang="pt-BR" sz="1550"/>
              <a:t>estudantes </a:t>
            </a:r>
            <a:r>
              <a:rPr lang="pt-BR" sz="1550">
                <a:latin typeface="Arial"/>
                <a:ea typeface="Arial"/>
                <a:cs typeface="Arial"/>
                <a:sym typeface="Arial"/>
              </a:rPr>
              <a:t>os </a:t>
            </a:r>
            <a:r>
              <a:rPr lang="pt-BR" sz="1550"/>
              <a:t>d</a:t>
            </a:r>
            <a:r>
              <a:rPr lang="pt-BR" sz="1550">
                <a:latin typeface="Arial"/>
                <a:ea typeface="Arial"/>
                <a:cs typeface="Arial"/>
                <a:sym typeface="Arial"/>
              </a:rPr>
              <a:t>ois </a:t>
            </a:r>
            <a:r>
              <a:rPr lang="pt-BR" sz="1550"/>
              <a:t>c</a:t>
            </a:r>
            <a:r>
              <a:rPr lang="pt-BR" sz="1550">
                <a:latin typeface="Arial"/>
                <a:ea typeface="Arial"/>
                <a:cs typeface="Arial"/>
                <a:sym typeface="Arial"/>
              </a:rPr>
              <a:t>onjuntos no </a:t>
            </a:r>
            <a:r>
              <a:rPr lang="pt-BR" sz="1550" i="1">
                <a:latin typeface="Arial"/>
                <a:ea typeface="Arial"/>
                <a:cs typeface="Arial"/>
                <a:sym typeface="Arial"/>
              </a:rPr>
              <a:t>slide </a:t>
            </a:r>
            <a:r>
              <a:rPr lang="pt-BR" sz="1550">
                <a:latin typeface="Arial"/>
                <a:ea typeface="Arial"/>
                <a:cs typeface="Arial"/>
                <a:sym typeface="Arial"/>
              </a:rPr>
              <a:t>a seguir. Diga que existem dois conjuntos, um de pontos vermelhos e outro de pontos azuis. Pergunte: </a:t>
            </a:r>
            <a:r>
              <a:rPr lang="pt-BR" sz="1550"/>
              <a:t>“</a:t>
            </a:r>
            <a:r>
              <a:rPr lang="pt-BR" sz="1550">
                <a:latin typeface="Arial"/>
                <a:ea typeface="Arial"/>
                <a:cs typeface="Arial"/>
                <a:sym typeface="Arial"/>
              </a:rPr>
              <a:t>Qual conjunto tem mais pontos?</a:t>
            </a:r>
            <a:r>
              <a:rPr lang="pt-BR" sz="1550"/>
              <a:t>”.</a:t>
            </a:r>
            <a:r>
              <a:rPr lang="pt-BR" sz="1550">
                <a:latin typeface="Arial"/>
                <a:ea typeface="Arial"/>
                <a:cs typeface="Arial"/>
                <a:sym typeface="Arial"/>
              </a:rPr>
              <a:t> Dê aos </a:t>
            </a:r>
            <a:r>
              <a:rPr lang="pt-BR" sz="1550"/>
              <a:t>estudantes </a:t>
            </a:r>
            <a:r>
              <a:rPr lang="pt-BR" sz="1550">
                <a:latin typeface="Arial"/>
                <a:ea typeface="Arial"/>
                <a:cs typeface="Arial"/>
                <a:sym typeface="Arial"/>
              </a:rPr>
              <a:t>a oportunidade de pensar de forma independente, e depois de conversar </a:t>
            </a:r>
            <a:r>
              <a:rPr lang="pt-BR" sz="1550"/>
              <a:t>em pares</a:t>
            </a:r>
            <a:r>
              <a:rPr lang="pt-BR" sz="1550">
                <a:latin typeface="Arial"/>
                <a:ea typeface="Arial"/>
                <a:cs typeface="Arial"/>
                <a:sym typeface="Arial"/>
              </a:rPr>
              <a:t>. Convide alguém a </a:t>
            </a:r>
            <a:r>
              <a:rPr lang="pt-BR" sz="1550"/>
              <a:t>compartilhar</a:t>
            </a:r>
            <a:r>
              <a:rPr lang="pt-BR" sz="1550">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 </a:t>
            </a:r>
            <a:r>
              <a:rPr lang="pt-BR" sz="1550">
                <a:latin typeface="Arial"/>
                <a:ea typeface="Arial"/>
                <a:cs typeface="Arial"/>
                <a:sym typeface="Arial"/>
              </a:rPr>
              <a:t>o seu raciocínio e a explicar como concluiu que determinado conjunto tinha mais pontos. Nesse momento, está tudo bem se </a:t>
            </a:r>
            <a:r>
              <a:rPr lang="pt-BR" sz="1550"/>
              <a:t>o </a:t>
            </a:r>
            <a:r>
              <a:rPr lang="pt-BR" sz="1550">
                <a:latin typeface="Arial"/>
                <a:ea typeface="Arial"/>
                <a:cs typeface="Arial"/>
                <a:sym typeface="Arial"/>
              </a:rPr>
              <a:t>raciocínio for algo do tipo "acho que este parece maior“</a:t>
            </a:r>
            <a:endParaRPr/>
          </a:p>
          <a:p>
            <a:pPr marL="0" lvl="0" indent="0" algn="l" rtl="0">
              <a:lnSpc>
                <a:spcPct val="115000"/>
              </a:lnSpc>
              <a:spcBef>
                <a:spcPts val="1200"/>
              </a:spcBef>
              <a:spcAft>
                <a:spcPts val="0"/>
              </a:spcAft>
              <a:buSzPts val="1800"/>
              <a:buNone/>
            </a:pPr>
            <a:r>
              <a:rPr lang="pt-BR" sz="1550">
                <a:latin typeface="Arial"/>
                <a:ea typeface="Arial"/>
                <a:cs typeface="Arial"/>
                <a:sym typeface="Arial"/>
              </a:rPr>
              <a:t>Pergunte à turma: </a:t>
            </a:r>
            <a:r>
              <a:rPr lang="pt-BR" sz="1550"/>
              <a:t>“</a:t>
            </a:r>
            <a:r>
              <a:rPr lang="pt-BR" sz="1550">
                <a:latin typeface="Arial"/>
                <a:ea typeface="Arial"/>
                <a:cs typeface="Arial"/>
                <a:sym typeface="Arial"/>
              </a:rPr>
              <a:t>Como poderíamos provar que um determinado </a:t>
            </a:r>
            <a:r>
              <a:rPr lang="pt-BR" sz="1550"/>
              <a:t>conjunto</a:t>
            </a:r>
            <a:r>
              <a:rPr lang="pt-BR" sz="1550">
                <a:latin typeface="Arial"/>
                <a:ea typeface="Arial"/>
                <a:cs typeface="Arial"/>
                <a:sym typeface="Arial"/>
              </a:rPr>
              <a:t> tem mais pontos?</a:t>
            </a:r>
            <a:r>
              <a:rPr lang="pt-BR" sz="1550"/>
              <a:t>”.</a:t>
            </a:r>
            <a:r>
              <a:rPr lang="pt-BR" sz="1550">
                <a:latin typeface="Arial"/>
                <a:ea typeface="Arial"/>
                <a:cs typeface="Arial"/>
                <a:sym typeface="Arial"/>
              </a:rPr>
              <a:t> Convide os alunos a se aproximar e </a:t>
            </a:r>
            <a:r>
              <a:rPr lang="pt-BR" sz="1550"/>
              <a:t>argumentar</a:t>
            </a:r>
            <a:r>
              <a:rPr lang="pt-BR" sz="1550">
                <a:latin typeface="Arial"/>
                <a:ea typeface="Arial"/>
                <a:cs typeface="Arial"/>
                <a:sym typeface="Arial"/>
              </a:rPr>
              <a:t> para provar qual conjunto é maior.</a:t>
            </a:r>
            <a:endParaRPr sz="1550">
              <a:latin typeface="Arial"/>
              <a:ea typeface="Arial"/>
              <a:cs typeface="Arial"/>
              <a:sym typeface="Arial"/>
            </a:endParaRPr>
          </a:p>
        </p:txBody>
      </p:sp>
      <p:sp>
        <p:nvSpPr>
          <p:cNvPr id="62" name="Google Shape;62;p2"/>
          <p:cNvSpPr/>
          <p:nvPr/>
        </p:nvSpPr>
        <p:spPr>
          <a:xfrm>
            <a:off x="7661100" y="189500"/>
            <a:ext cx="965700" cy="893700"/>
          </a:xfrm>
          <a:prstGeom prst="verticalScroll">
            <a:avLst>
              <a:gd name="adj" fmla="val 12500"/>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700"/>
              <a:buFont typeface="Arial"/>
              <a:buNone/>
            </a:pPr>
            <a:r>
              <a:rPr lang="pt-BR" sz="2700" b="0" i="0" u="none" strike="noStrike" cap="none">
                <a:solidFill>
                  <a:srgbClr val="000000"/>
                </a:solidFill>
                <a:latin typeface="Arial"/>
                <a:ea typeface="Arial"/>
                <a:cs typeface="Arial"/>
                <a:sym typeface="Arial"/>
              </a:rPr>
              <a:t>P</a:t>
            </a:r>
            <a:endParaRPr sz="2700" b="0" i="0" u="none" strike="noStrike" cap="none">
              <a:solidFill>
                <a:srgbClr val="000000"/>
              </a:solidFill>
              <a:latin typeface="Arial"/>
              <a:ea typeface="Arial"/>
              <a:cs typeface="Arial"/>
              <a:sym typeface="Arial"/>
            </a:endParaRPr>
          </a:p>
        </p:txBody>
      </p:sp>
      <p:sp>
        <p:nvSpPr>
          <p:cNvPr id="63" name="Google Shape;63;p2"/>
          <p:cNvSpPr txBox="1"/>
          <p:nvPr/>
        </p:nvSpPr>
        <p:spPr>
          <a:xfrm>
            <a:off x="311700" y="189500"/>
            <a:ext cx="7247400" cy="1029600"/>
          </a:xfrm>
          <a:prstGeom prst="rect">
            <a:avLst/>
          </a:prstGeom>
          <a:noFill/>
          <a:ln>
            <a:noFill/>
          </a:ln>
        </p:spPr>
        <p:txBody>
          <a:bodyPr spcFirstLastPara="1" wrap="square" lIns="91425" tIns="91425" rIns="91425" bIns="91425" anchor="t" anchorCtr="0">
            <a:normAutofit fontScale="47500" lnSpcReduction="10000"/>
          </a:bodyPr>
          <a:lstStyle/>
          <a:p>
            <a:pPr marL="0" marR="0" lvl="0" indent="0" algn="l" rtl="0">
              <a:lnSpc>
                <a:spcPct val="115000"/>
              </a:lnSpc>
              <a:spcBef>
                <a:spcPts val="0"/>
              </a:spcBef>
              <a:spcAft>
                <a:spcPts val="0"/>
              </a:spcAft>
              <a:buClr>
                <a:srgbClr val="000000"/>
              </a:buClr>
              <a:buSzPct val="100000"/>
              <a:buFont typeface="Arial"/>
              <a:buNone/>
            </a:pPr>
            <a:r>
              <a:rPr lang="pt-BR" sz="4200" b="0" i="0" u="none" strike="noStrike" cap="none">
                <a:solidFill>
                  <a:srgbClr val="000000"/>
                </a:solidFill>
                <a:latin typeface="Calibri"/>
                <a:ea typeface="Calibri"/>
                <a:cs typeface="Calibri"/>
                <a:sym typeface="Calibri"/>
              </a:rPr>
              <a:t>Qual </a:t>
            </a:r>
            <a:r>
              <a:rPr lang="pt-BR" sz="4200">
                <a:latin typeface="Calibri"/>
                <a:ea typeface="Calibri"/>
                <a:cs typeface="Calibri"/>
                <a:sym typeface="Calibri"/>
              </a:rPr>
              <a:t>v</a:t>
            </a:r>
            <a:r>
              <a:rPr lang="pt-BR" sz="4200" b="0" i="0" u="none" strike="noStrike" cap="none">
                <a:solidFill>
                  <a:srgbClr val="000000"/>
                </a:solidFill>
                <a:latin typeface="Calibri"/>
                <a:ea typeface="Calibri"/>
                <a:cs typeface="Calibri"/>
                <a:sym typeface="Calibri"/>
              </a:rPr>
              <a:t>ale </a:t>
            </a:r>
            <a:r>
              <a:rPr lang="pt-BR" sz="4200">
                <a:latin typeface="Calibri"/>
                <a:ea typeface="Calibri"/>
                <a:cs typeface="Calibri"/>
                <a:sym typeface="Calibri"/>
              </a:rPr>
              <a:t>m</a:t>
            </a:r>
            <a:r>
              <a:rPr lang="pt-BR" sz="4200" b="0" i="0" u="none" strike="noStrike" cap="none">
                <a:solidFill>
                  <a:srgbClr val="000000"/>
                </a:solidFill>
                <a:latin typeface="Calibri"/>
                <a:ea typeface="Calibri"/>
                <a:cs typeface="Calibri"/>
                <a:sym typeface="Calibri"/>
              </a:rPr>
              <a:t>ais?</a:t>
            </a:r>
            <a:endParaRPr sz="4200" b="0" i="0" u="none" strike="noStrike" cap="none">
              <a:solidFill>
                <a:srgbClr val="000000"/>
              </a:solidFill>
              <a:latin typeface="Calibri"/>
              <a:ea typeface="Calibri"/>
              <a:cs typeface="Calibri"/>
              <a:sym typeface="Calibri"/>
            </a:endParaRPr>
          </a:p>
          <a:p>
            <a:pPr marL="0" marR="0" lvl="0" indent="0" algn="l" rtl="0">
              <a:lnSpc>
                <a:spcPct val="115000"/>
              </a:lnSpc>
              <a:spcBef>
                <a:spcPts val="0"/>
              </a:spcBef>
              <a:spcAft>
                <a:spcPts val="0"/>
              </a:spcAft>
              <a:buClr>
                <a:srgbClr val="000000"/>
              </a:buClr>
              <a:buSzPct val="100000"/>
              <a:buFont typeface="Arial"/>
              <a:buNone/>
            </a:pPr>
            <a:r>
              <a:rPr lang="pt-BR" sz="2000">
                <a:latin typeface="Calibri"/>
                <a:ea typeface="Calibri"/>
                <a:cs typeface="Calibri"/>
                <a:sym typeface="Calibri"/>
              </a:rPr>
              <a:t>Adaptado de </a:t>
            </a:r>
            <a:r>
              <a:rPr lang="pt-BR" sz="2000" b="0" i="0" u="none" strike="noStrike" cap="none">
                <a:solidFill>
                  <a:srgbClr val="000000"/>
                </a:solidFill>
                <a:latin typeface="Arial"/>
                <a:ea typeface="Arial"/>
                <a:cs typeface="Arial"/>
                <a:sym typeface="Arial"/>
              </a:rPr>
              <a:t>Boaler, J., Munson, J., &amp; Williams, C. (2020). </a:t>
            </a:r>
            <a:r>
              <a:rPr lang="pt-BR" sz="2000" b="0" i="1" u="none" strike="noStrike" cap="none">
                <a:solidFill>
                  <a:srgbClr val="000000"/>
                </a:solidFill>
                <a:latin typeface="Arial"/>
                <a:ea typeface="Arial"/>
                <a:cs typeface="Arial"/>
                <a:sym typeface="Arial"/>
              </a:rPr>
              <a:t>Mindset mathematics: Visualizing and investigating big ideas, Grade K</a:t>
            </a:r>
            <a:r>
              <a:rPr lang="pt-BR" sz="2000" b="0" i="0" u="none" strike="noStrike" cap="none">
                <a:solidFill>
                  <a:srgbClr val="000000"/>
                </a:solidFill>
                <a:latin typeface="Arial"/>
                <a:ea typeface="Arial"/>
                <a:cs typeface="Arial"/>
                <a:sym typeface="Arial"/>
              </a:rPr>
              <a:t>. John Wiley &amp; Sons.</a:t>
            </a:r>
            <a:endParaRPr sz="2000" b="0" i="0" u="none" strike="noStrike" cap="none">
              <a:solidFill>
                <a:srgbClr val="000000"/>
              </a:solidFill>
              <a:latin typeface="Arial"/>
              <a:ea typeface="Arial"/>
              <a:cs typeface="Arial"/>
              <a:sym typeface="Arial"/>
            </a:endParaRPr>
          </a:p>
          <a:p>
            <a:pPr marL="0" marR="0" lvl="0" indent="0" algn="l" rtl="0">
              <a:lnSpc>
                <a:spcPct val="115000"/>
              </a:lnSpc>
              <a:spcBef>
                <a:spcPts val="0"/>
              </a:spcBef>
              <a:spcAft>
                <a:spcPts val="0"/>
              </a:spcAft>
              <a:buClr>
                <a:srgbClr val="000000"/>
              </a:buClr>
              <a:buSzPct val="100000"/>
              <a:buFont typeface="Arial"/>
              <a:buNone/>
            </a:pPr>
            <a:endParaRPr sz="2850" b="0" i="0" u="none" strike="noStrike" cap="none">
              <a:solidFill>
                <a:srgbClr val="000000"/>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3"/>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rmAutofit/>
          </a:bodyPr>
          <a:lstStyle/>
          <a:p>
            <a:pPr marL="0" lvl="0" indent="0" algn="l" rtl="0">
              <a:lnSpc>
                <a:spcPct val="115000"/>
              </a:lnSpc>
              <a:spcBef>
                <a:spcPts val="0"/>
              </a:spcBef>
              <a:spcAft>
                <a:spcPts val="0"/>
              </a:spcAft>
              <a:buSzPts val="1800"/>
              <a:buNone/>
            </a:pPr>
            <a:r>
              <a:rPr lang="pt-BR" b="1"/>
              <a:t>Abertura</a:t>
            </a:r>
            <a:endParaRPr b="1"/>
          </a:p>
          <a:p>
            <a:pPr marL="0" lvl="0" indent="0" algn="l" rtl="0">
              <a:lnSpc>
                <a:spcPct val="115000"/>
              </a:lnSpc>
              <a:spcBef>
                <a:spcPts val="1200"/>
              </a:spcBef>
              <a:spcAft>
                <a:spcPts val="0"/>
              </a:spcAft>
              <a:buSzPts val="1800"/>
              <a:buNone/>
            </a:pPr>
            <a:endParaRPr b="1"/>
          </a:p>
          <a:p>
            <a:pPr marL="0" lvl="0" indent="0" algn="l" rtl="0">
              <a:lnSpc>
                <a:spcPct val="115000"/>
              </a:lnSpc>
              <a:spcBef>
                <a:spcPts val="1200"/>
              </a:spcBef>
              <a:spcAft>
                <a:spcPts val="0"/>
              </a:spcAft>
              <a:buSzPts val="1800"/>
              <a:buNone/>
            </a:pPr>
            <a:endParaRPr/>
          </a:p>
          <a:p>
            <a:pPr marL="0" lvl="0" indent="0" algn="l" rtl="0">
              <a:lnSpc>
                <a:spcPct val="115000"/>
              </a:lnSpc>
              <a:spcBef>
                <a:spcPts val="1200"/>
              </a:spcBef>
              <a:spcAft>
                <a:spcPts val="0"/>
              </a:spcAft>
              <a:buSzPts val="1800"/>
              <a:buNone/>
            </a:pPr>
            <a:endParaRPr/>
          </a:p>
          <a:p>
            <a:pPr marL="0" lvl="0" indent="0" algn="l" rtl="0">
              <a:lnSpc>
                <a:spcPct val="115000"/>
              </a:lnSpc>
              <a:spcBef>
                <a:spcPts val="1200"/>
              </a:spcBef>
              <a:spcAft>
                <a:spcPts val="0"/>
              </a:spcAft>
              <a:buSzPts val="1800"/>
              <a:buNone/>
            </a:pPr>
            <a:endParaRPr/>
          </a:p>
          <a:p>
            <a:pPr marL="457200" lvl="0" indent="0" algn="l" rtl="0">
              <a:lnSpc>
                <a:spcPct val="115000"/>
              </a:lnSpc>
              <a:spcBef>
                <a:spcPts val="1200"/>
              </a:spcBef>
              <a:spcAft>
                <a:spcPts val="1200"/>
              </a:spcAft>
              <a:buSzPts val="1800"/>
              <a:buNone/>
            </a:pPr>
            <a:endParaRPr/>
          </a:p>
        </p:txBody>
      </p:sp>
      <p:sp>
        <p:nvSpPr>
          <p:cNvPr id="69" name="Google Shape;69;p3"/>
          <p:cNvSpPr/>
          <p:nvPr/>
        </p:nvSpPr>
        <p:spPr>
          <a:xfrm>
            <a:off x="8133775" y="59600"/>
            <a:ext cx="965700" cy="893400"/>
          </a:xfrm>
          <a:prstGeom prst="verticalScroll">
            <a:avLst>
              <a:gd name="adj" fmla="val 12500"/>
            </a:avLst>
          </a:prstGeom>
          <a:solidFill>
            <a:srgbClr val="00FFFF"/>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700"/>
              <a:buFont typeface="Arial"/>
              <a:buNone/>
            </a:pPr>
            <a:r>
              <a:rPr lang="pt-BR" sz="2700" b="0" i="0" u="none" strike="noStrike" cap="none">
                <a:solidFill>
                  <a:srgbClr val="000000"/>
                </a:solidFill>
                <a:latin typeface="Arial"/>
                <a:ea typeface="Arial"/>
                <a:cs typeface="Arial"/>
                <a:sym typeface="Arial"/>
              </a:rPr>
              <a:t>A</a:t>
            </a:r>
            <a:endParaRPr sz="2700" b="0" i="0" u="none" strike="noStrike" cap="none">
              <a:solidFill>
                <a:srgbClr val="000000"/>
              </a:solidFill>
              <a:latin typeface="Arial"/>
              <a:ea typeface="Arial"/>
              <a:cs typeface="Arial"/>
              <a:sym typeface="Arial"/>
            </a:endParaRPr>
          </a:p>
        </p:txBody>
      </p:sp>
      <p:pic>
        <p:nvPicPr>
          <p:cNvPr id="70" name="Google Shape;70;p3"/>
          <p:cNvPicPr preferRelativeResize="0"/>
          <p:nvPr/>
        </p:nvPicPr>
        <p:blipFill rotWithShape="1">
          <a:blip r:embed="rId3">
            <a:alphaModFix/>
          </a:blip>
          <a:srcRect/>
          <a:stretch/>
        </p:blipFill>
        <p:spPr>
          <a:xfrm rot="5400000">
            <a:off x="2202799" y="1492451"/>
            <a:ext cx="4738401" cy="5801100"/>
          </a:xfrm>
          <a:prstGeom prst="rect">
            <a:avLst/>
          </a:prstGeom>
          <a:noFill/>
          <a:ln>
            <a:noFill/>
          </a:ln>
        </p:spPr>
      </p:pic>
      <p:sp>
        <p:nvSpPr>
          <p:cNvPr id="71" name="Google Shape;71;p3"/>
          <p:cNvSpPr txBox="1"/>
          <p:nvPr/>
        </p:nvSpPr>
        <p:spPr>
          <a:xfrm>
            <a:off x="311700" y="189500"/>
            <a:ext cx="7247400" cy="1029600"/>
          </a:xfrm>
          <a:prstGeom prst="rect">
            <a:avLst/>
          </a:prstGeom>
          <a:noFill/>
          <a:ln>
            <a:noFill/>
          </a:ln>
        </p:spPr>
        <p:txBody>
          <a:bodyPr spcFirstLastPara="1" wrap="square" lIns="91425" tIns="91425" rIns="91425" bIns="91425" anchor="t" anchorCtr="0">
            <a:normAutofit fontScale="47500" lnSpcReduction="10000"/>
          </a:bodyPr>
          <a:lstStyle/>
          <a:p>
            <a:pPr marL="0" marR="0" lvl="0" indent="0" algn="l" rtl="0">
              <a:lnSpc>
                <a:spcPct val="115000"/>
              </a:lnSpc>
              <a:spcBef>
                <a:spcPts val="0"/>
              </a:spcBef>
              <a:spcAft>
                <a:spcPts val="0"/>
              </a:spcAft>
              <a:buClr>
                <a:srgbClr val="000000"/>
              </a:buClr>
              <a:buSzPct val="100000"/>
              <a:buFont typeface="Arial"/>
              <a:buNone/>
            </a:pPr>
            <a:r>
              <a:rPr lang="pt-BR" sz="4200" b="0" i="0" u="none" strike="noStrike" cap="none">
                <a:solidFill>
                  <a:srgbClr val="000000"/>
                </a:solidFill>
                <a:latin typeface="Calibri"/>
                <a:ea typeface="Calibri"/>
                <a:cs typeface="Calibri"/>
                <a:sym typeface="Calibri"/>
              </a:rPr>
              <a:t>Qual </a:t>
            </a:r>
            <a:r>
              <a:rPr lang="pt-BR" sz="4200">
                <a:latin typeface="Calibri"/>
                <a:ea typeface="Calibri"/>
                <a:cs typeface="Calibri"/>
                <a:sym typeface="Calibri"/>
              </a:rPr>
              <a:t>v</a:t>
            </a:r>
            <a:r>
              <a:rPr lang="pt-BR" sz="4200" b="0" i="0" u="none" strike="noStrike" cap="none">
                <a:solidFill>
                  <a:srgbClr val="000000"/>
                </a:solidFill>
                <a:latin typeface="Calibri"/>
                <a:ea typeface="Calibri"/>
                <a:cs typeface="Calibri"/>
                <a:sym typeface="Calibri"/>
              </a:rPr>
              <a:t>ale </a:t>
            </a:r>
            <a:r>
              <a:rPr lang="pt-BR" sz="4200">
                <a:latin typeface="Calibri"/>
                <a:ea typeface="Calibri"/>
                <a:cs typeface="Calibri"/>
                <a:sym typeface="Calibri"/>
              </a:rPr>
              <a:t>m</a:t>
            </a:r>
            <a:r>
              <a:rPr lang="pt-BR" sz="4200" b="0" i="0" u="none" strike="noStrike" cap="none">
                <a:solidFill>
                  <a:srgbClr val="000000"/>
                </a:solidFill>
                <a:latin typeface="Calibri"/>
                <a:ea typeface="Calibri"/>
                <a:cs typeface="Calibri"/>
                <a:sym typeface="Calibri"/>
              </a:rPr>
              <a:t>ais?</a:t>
            </a:r>
            <a:endParaRPr sz="4200" b="0" i="0" u="none" strike="noStrike" cap="none">
              <a:solidFill>
                <a:srgbClr val="000000"/>
              </a:solidFill>
              <a:latin typeface="Calibri"/>
              <a:ea typeface="Calibri"/>
              <a:cs typeface="Calibri"/>
              <a:sym typeface="Calibri"/>
            </a:endParaRPr>
          </a:p>
          <a:p>
            <a:pPr marL="0" marR="0" lvl="0" indent="0" algn="l" rtl="0">
              <a:lnSpc>
                <a:spcPct val="115000"/>
              </a:lnSpc>
              <a:spcBef>
                <a:spcPts val="0"/>
              </a:spcBef>
              <a:spcAft>
                <a:spcPts val="0"/>
              </a:spcAft>
              <a:buClr>
                <a:srgbClr val="000000"/>
              </a:buClr>
              <a:buSzPct val="100000"/>
              <a:buFont typeface="Arial"/>
              <a:buNone/>
            </a:pPr>
            <a:r>
              <a:rPr lang="pt-BR" sz="2000" b="0" i="0" u="none" strike="noStrike" cap="none">
                <a:solidFill>
                  <a:srgbClr val="000000"/>
                </a:solidFill>
                <a:latin typeface="Calibri"/>
                <a:ea typeface="Calibri"/>
                <a:cs typeface="Calibri"/>
                <a:sym typeface="Calibri"/>
              </a:rPr>
              <a:t>Adaptado de </a:t>
            </a:r>
            <a:r>
              <a:rPr lang="pt-BR" sz="2000" b="0" i="0" u="none" strike="noStrike" cap="none">
                <a:solidFill>
                  <a:srgbClr val="000000"/>
                </a:solidFill>
                <a:latin typeface="Arial"/>
                <a:ea typeface="Arial"/>
                <a:cs typeface="Arial"/>
                <a:sym typeface="Arial"/>
              </a:rPr>
              <a:t>Boaler, J., Munson, J., &amp; Williams, C. (2020). </a:t>
            </a:r>
            <a:r>
              <a:rPr lang="pt-BR" sz="2000" b="0" i="1" u="none" strike="noStrike" cap="none">
                <a:solidFill>
                  <a:srgbClr val="000000"/>
                </a:solidFill>
                <a:latin typeface="Arial"/>
                <a:ea typeface="Arial"/>
                <a:cs typeface="Arial"/>
                <a:sym typeface="Arial"/>
              </a:rPr>
              <a:t>Mindset mathematics: Visualizing and investigating big ideas, Grade K</a:t>
            </a:r>
            <a:r>
              <a:rPr lang="pt-BR" sz="2000" b="0" i="0" u="none" strike="noStrike" cap="none">
                <a:solidFill>
                  <a:srgbClr val="000000"/>
                </a:solidFill>
                <a:latin typeface="Arial"/>
                <a:ea typeface="Arial"/>
                <a:cs typeface="Arial"/>
                <a:sym typeface="Arial"/>
              </a:rPr>
              <a:t>. John Wiley &amp; Sons.</a:t>
            </a:r>
            <a:endParaRPr sz="2000" b="0" i="0" u="none" strike="noStrike" cap="none">
              <a:solidFill>
                <a:srgbClr val="000000"/>
              </a:solidFill>
              <a:latin typeface="Arial"/>
              <a:ea typeface="Arial"/>
              <a:cs typeface="Arial"/>
              <a:sym typeface="Arial"/>
            </a:endParaRPr>
          </a:p>
          <a:p>
            <a:pPr marL="0" marR="0" lvl="0" indent="0" algn="l" rtl="0">
              <a:lnSpc>
                <a:spcPct val="115000"/>
              </a:lnSpc>
              <a:spcBef>
                <a:spcPts val="0"/>
              </a:spcBef>
              <a:spcAft>
                <a:spcPts val="0"/>
              </a:spcAft>
              <a:buClr>
                <a:srgbClr val="000000"/>
              </a:buClr>
              <a:buSzPct val="100000"/>
              <a:buFont typeface="Arial"/>
              <a:buNone/>
            </a:pPr>
            <a:endParaRPr sz="2850" b="0" i="0" u="none" strike="noStrike" cap="none">
              <a:solidFill>
                <a:srgbClr val="000000"/>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4"/>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rmAutofit fontScale="92500" lnSpcReduction="20000"/>
          </a:bodyPr>
          <a:lstStyle/>
          <a:p>
            <a:pPr marL="0" lvl="0" indent="0" algn="l" rtl="0">
              <a:lnSpc>
                <a:spcPct val="115000"/>
              </a:lnSpc>
              <a:spcBef>
                <a:spcPts val="0"/>
              </a:spcBef>
              <a:spcAft>
                <a:spcPts val="0"/>
              </a:spcAft>
              <a:buSzPct val="108108"/>
              <a:buNone/>
            </a:pPr>
            <a:r>
              <a:rPr lang="pt-BR" b="1">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Explor</a:t>
            </a:r>
            <a:r>
              <a:rPr lang="pt-BR" b="1"/>
              <a:t>e</a:t>
            </a:r>
            <a:endParaRPr b="1"/>
          </a:p>
          <a:p>
            <a:pPr marL="0" lvl="0" indent="0" algn="l" rtl="0">
              <a:lnSpc>
                <a:spcPct val="115000"/>
              </a:lnSpc>
              <a:spcBef>
                <a:spcPts val="1200"/>
              </a:spcBef>
              <a:spcAft>
                <a:spcPts val="0"/>
              </a:spcAft>
              <a:buSzPct val="111196"/>
              <a:buNone/>
            </a:pPr>
            <a:r>
              <a:rPr lang="pt-BR" sz="1750"/>
              <a:t>Dê às duplas um baralho de “Qual vale mais?”. Para começar, as duplas misturam os cartões</a:t>
            </a:r>
            <a:r>
              <a:rPr lang="pt-BR" sz="175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 Em seguida, </a:t>
            </a:r>
            <a:r>
              <a:rPr lang="pt-BR" sz="1750"/>
              <a:t>colocam a pilha virada para baixo sobre a carteira, ao alcance das mãos.  </a:t>
            </a:r>
            <a:r>
              <a:rPr lang="pt-BR" sz="1750">
                <a:solidFill>
                  <a:srgbClr val="444746"/>
                </a:solidFill>
                <a:highlight>
                  <a:srgbClr val="FFFFFF"/>
                </a:highlight>
              </a:rPr>
              <a:t>Cada integrante da dupla tira um cartão, e os dois cartões são colocados lado a lado</a:t>
            </a:r>
            <a:r>
              <a:rPr lang="pt-BR" sz="1750"/>
              <a:t>, onde ambos os estudantes possam vê-los. Eles então precisam tentar descobrir </a:t>
            </a:r>
            <a:r>
              <a:rPr lang="pt-BR" sz="175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
                  </a:ext>
                </a:extLst>
              </a:rPr>
              <a:t>qual cartão tem mais pontos, e </a:t>
            </a:r>
            <a:r>
              <a:rPr lang="pt-BR" sz="1750"/>
              <a:t>como ele tem certeza. Depois, juntos, a dupla precisa provar qual cartão tem mais pontos, criando as suas próprias</a:t>
            </a:r>
            <a:r>
              <a:rPr lang="pt-BR" sz="175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
                  </a:ext>
                </a:extLst>
              </a:rPr>
              <a:t> estratégia</a:t>
            </a:r>
            <a:r>
              <a:rPr lang="pt-BR" sz="1750"/>
              <a:t>s. </a:t>
            </a:r>
            <a:endParaRPr sz="1750"/>
          </a:p>
          <a:p>
            <a:pPr marL="0" lvl="0" indent="0" algn="l" rtl="0">
              <a:lnSpc>
                <a:spcPct val="115000"/>
              </a:lnSpc>
              <a:spcBef>
                <a:spcPts val="1200"/>
              </a:spcBef>
              <a:spcAft>
                <a:spcPts val="0"/>
              </a:spcAft>
              <a:buSzPct val="111196"/>
              <a:buNone/>
            </a:pPr>
            <a:r>
              <a:rPr lang="pt-BR" sz="1750"/>
              <a:t>Os estudantes repetem esse processo a cada rodada, pegando dois novos cartões e colocando-os em cima dos cartões usados, dizendo qual cartão tem mais pontos e, em seguida, desenvolvendo estratégias para comprovar a sua conclusão. Quando as cartas acabarem, os estudantes podem misturar as cartas de novo e recomeçar o jogo. Incluímos alguns cartões em branco. Assim, os estudantes podem acrescentar novos cartões à pi</a:t>
            </a:r>
            <a:r>
              <a:rPr lang="pt-BR"/>
              <a:t>lha. </a:t>
            </a:r>
            <a:endParaRPr/>
          </a:p>
          <a:p>
            <a:pPr marL="0" lvl="0" indent="0" algn="l" rtl="0">
              <a:lnSpc>
                <a:spcPct val="115000"/>
              </a:lnSpc>
              <a:spcBef>
                <a:spcPts val="1200"/>
              </a:spcBef>
              <a:spcAft>
                <a:spcPts val="0"/>
              </a:spcAft>
              <a:buSzPct val="108108"/>
              <a:buNone/>
            </a:pPr>
            <a:endParaRPr/>
          </a:p>
          <a:p>
            <a:pPr marL="0" lvl="0" indent="0" algn="l" rtl="0">
              <a:lnSpc>
                <a:spcPct val="115000"/>
              </a:lnSpc>
              <a:spcBef>
                <a:spcPts val="1200"/>
              </a:spcBef>
              <a:spcAft>
                <a:spcPts val="0"/>
              </a:spcAft>
              <a:buSzPct val="108108"/>
              <a:buNone/>
            </a:pPr>
            <a:endParaRPr/>
          </a:p>
          <a:p>
            <a:pPr marL="457200" lvl="0" indent="0" algn="l" rtl="0">
              <a:lnSpc>
                <a:spcPct val="115000"/>
              </a:lnSpc>
              <a:spcBef>
                <a:spcPts val="1200"/>
              </a:spcBef>
              <a:spcAft>
                <a:spcPts val="1200"/>
              </a:spcAft>
              <a:buSzPct val="108108"/>
              <a:buNone/>
            </a:pPr>
            <a:endParaRPr/>
          </a:p>
        </p:txBody>
      </p:sp>
      <p:sp>
        <p:nvSpPr>
          <p:cNvPr id="77" name="Google Shape;77;p4"/>
          <p:cNvSpPr/>
          <p:nvPr/>
        </p:nvSpPr>
        <p:spPr>
          <a:xfrm>
            <a:off x="7661100" y="189500"/>
            <a:ext cx="965700" cy="893700"/>
          </a:xfrm>
          <a:prstGeom prst="verticalScroll">
            <a:avLst>
              <a:gd name="adj" fmla="val 12500"/>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700"/>
              <a:buFont typeface="Arial"/>
              <a:buNone/>
            </a:pPr>
            <a:r>
              <a:rPr lang="pt-BR" sz="2700" b="0" i="0" u="none" strike="noStrike" cap="none">
                <a:solidFill>
                  <a:srgbClr val="000000"/>
                </a:solidFill>
                <a:latin typeface="Arial"/>
                <a:ea typeface="Arial"/>
                <a:cs typeface="Arial"/>
                <a:sym typeface="Arial"/>
              </a:rPr>
              <a:t>P</a:t>
            </a:r>
            <a:endParaRPr sz="2700" b="0" i="0" u="none" strike="noStrike" cap="none">
              <a:solidFill>
                <a:srgbClr val="000000"/>
              </a:solidFill>
              <a:latin typeface="Arial"/>
              <a:ea typeface="Arial"/>
              <a:cs typeface="Arial"/>
              <a:sym typeface="Arial"/>
            </a:endParaRPr>
          </a:p>
        </p:txBody>
      </p:sp>
      <p:sp>
        <p:nvSpPr>
          <p:cNvPr id="78" name="Google Shape;78;p4"/>
          <p:cNvSpPr txBox="1"/>
          <p:nvPr/>
        </p:nvSpPr>
        <p:spPr>
          <a:xfrm>
            <a:off x="311700" y="189500"/>
            <a:ext cx="7247400" cy="1029600"/>
          </a:xfrm>
          <a:prstGeom prst="rect">
            <a:avLst/>
          </a:prstGeom>
          <a:noFill/>
          <a:ln>
            <a:noFill/>
          </a:ln>
        </p:spPr>
        <p:txBody>
          <a:bodyPr spcFirstLastPara="1" wrap="square" lIns="91425" tIns="91425" rIns="91425" bIns="91425" anchor="t" anchorCtr="0">
            <a:normAutofit fontScale="47500" lnSpcReduction="10000"/>
          </a:bodyPr>
          <a:lstStyle/>
          <a:p>
            <a:pPr marL="0" marR="0" lvl="0" indent="0" algn="l" rtl="0">
              <a:lnSpc>
                <a:spcPct val="115000"/>
              </a:lnSpc>
              <a:spcBef>
                <a:spcPts val="0"/>
              </a:spcBef>
              <a:spcAft>
                <a:spcPts val="0"/>
              </a:spcAft>
              <a:buClr>
                <a:srgbClr val="000000"/>
              </a:buClr>
              <a:buSzPct val="100000"/>
              <a:buFont typeface="Arial"/>
              <a:buNone/>
            </a:pPr>
            <a:r>
              <a:rPr lang="pt-BR" sz="4200" b="0" i="0" u="none" strike="noStrike" cap="none">
                <a:solidFill>
                  <a:srgbClr val="000000"/>
                </a:solidFill>
                <a:latin typeface="Calibri"/>
                <a:ea typeface="Calibri"/>
                <a:cs typeface="Calibri"/>
                <a:sym typeface="Calibri"/>
              </a:rPr>
              <a:t>Qual </a:t>
            </a:r>
            <a:r>
              <a:rPr lang="pt-BR" sz="4200">
                <a:latin typeface="Calibri"/>
                <a:ea typeface="Calibri"/>
                <a:cs typeface="Calibri"/>
                <a:sym typeface="Calibri"/>
              </a:rPr>
              <a:t>v</a:t>
            </a:r>
            <a:r>
              <a:rPr lang="pt-BR" sz="4200" b="0" i="0" u="none" strike="noStrike" cap="none">
                <a:solidFill>
                  <a:srgbClr val="000000"/>
                </a:solidFill>
                <a:latin typeface="Calibri"/>
                <a:ea typeface="Calibri"/>
                <a:cs typeface="Calibri"/>
                <a:sym typeface="Calibri"/>
              </a:rPr>
              <a:t>ale </a:t>
            </a:r>
            <a:r>
              <a:rPr lang="pt-BR" sz="4200">
                <a:latin typeface="Calibri"/>
                <a:ea typeface="Calibri"/>
                <a:cs typeface="Calibri"/>
                <a:sym typeface="Calibri"/>
              </a:rPr>
              <a:t>m</a:t>
            </a:r>
            <a:r>
              <a:rPr lang="pt-BR" sz="4200" b="0" i="0" u="none" strike="noStrike" cap="none">
                <a:solidFill>
                  <a:srgbClr val="000000"/>
                </a:solidFill>
                <a:latin typeface="Calibri"/>
                <a:ea typeface="Calibri"/>
                <a:cs typeface="Calibri"/>
                <a:sym typeface="Calibri"/>
              </a:rPr>
              <a:t>ais?</a:t>
            </a:r>
            <a:endParaRPr sz="4200" b="0" i="0" u="none" strike="noStrike" cap="none">
              <a:solidFill>
                <a:srgbClr val="000000"/>
              </a:solidFill>
              <a:latin typeface="Calibri"/>
              <a:ea typeface="Calibri"/>
              <a:cs typeface="Calibri"/>
              <a:sym typeface="Calibri"/>
            </a:endParaRPr>
          </a:p>
          <a:p>
            <a:pPr marL="0" marR="0" lvl="0" indent="0" algn="l" rtl="0">
              <a:lnSpc>
                <a:spcPct val="115000"/>
              </a:lnSpc>
              <a:spcBef>
                <a:spcPts val="0"/>
              </a:spcBef>
              <a:spcAft>
                <a:spcPts val="0"/>
              </a:spcAft>
              <a:buClr>
                <a:srgbClr val="000000"/>
              </a:buClr>
              <a:buSzPct val="100000"/>
              <a:buFont typeface="Arial"/>
              <a:buNone/>
            </a:pPr>
            <a:r>
              <a:rPr lang="pt-BR" sz="2000" b="0" i="0" u="none" strike="noStrike" cap="none">
                <a:solidFill>
                  <a:srgbClr val="000000"/>
                </a:solidFill>
                <a:latin typeface="Calibri"/>
                <a:ea typeface="Calibri"/>
                <a:cs typeface="Calibri"/>
                <a:sym typeface="Calibri"/>
              </a:rPr>
              <a:t>Adaptado de </a:t>
            </a:r>
            <a:r>
              <a:rPr lang="pt-BR" sz="2000" b="0" i="0" u="none" strike="noStrike" cap="none">
                <a:solidFill>
                  <a:srgbClr val="000000"/>
                </a:solidFill>
                <a:latin typeface="Arial"/>
                <a:ea typeface="Arial"/>
                <a:cs typeface="Arial"/>
                <a:sym typeface="Arial"/>
              </a:rPr>
              <a:t>Boaler, J., Munson, J., &amp; Williams, C. (2020). </a:t>
            </a:r>
            <a:r>
              <a:rPr lang="pt-BR" sz="2000" b="0" i="1" u="none" strike="noStrike" cap="none">
                <a:solidFill>
                  <a:srgbClr val="000000"/>
                </a:solidFill>
                <a:latin typeface="Arial"/>
                <a:ea typeface="Arial"/>
                <a:cs typeface="Arial"/>
                <a:sym typeface="Arial"/>
              </a:rPr>
              <a:t>Mindset mathematics: Visualizing and investigating big ideas, Grade K</a:t>
            </a:r>
            <a:r>
              <a:rPr lang="pt-BR" sz="2000" b="0" i="0" u="none" strike="noStrike" cap="none">
                <a:solidFill>
                  <a:srgbClr val="000000"/>
                </a:solidFill>
                <a:latin typeface="Arial"/>
                <a:ea typeface="Arial"/>
                <a:cs typeface="Arial"/>
                <a:sym typeface="Arial"/>
              </a:rPr>
              <a:t>. John Wiley &amp; Sons.</a:t>
            </a:r>
            <a:endParaRPr sz="2000" b="0" i="0" u="none" strike="noStrike" cap="none">
              <a:solidFill>
                <a:srgbClr val="000000"/>
              </a:solidFill>
              <a:latin typeface="Arial"/>
              <a:ea typeface="Arial"/>
              <a:cs typeface="Arial"/>
              <a:sym typeface="Arial"/>
            </a:endParaRPr>
          </a:p>
          <a:p>
            <a:pPr marL="0" marR="0" lvl="0" indent="0" algn="l" rtl="0">
              <a:lnSpc>
                <a:spcPct val="115000"/>
              </a:lnSpc>
              <a:spcBef>
                <a:spcPts val="0"/>
              </a:spcBef>
              <a:spcAft>
                <a:spcPts val="0"/>
              </a:spcAft>
              <a:buClr>
                <a:srgbClr val="000000"/>
              </a:buClr>
              <a:buSzPct val="100000"/>
              <a:buFont typeface="Arial"/>
              <a:buNone/>
            </a:pPr>
            <a:endParaRPr sz="2850" b="0" i="0" u="none" strike="noStrike" cap="none">
              <a:solidFill>
                <a:srgbClr val="000000"/>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5"/>
          <p:cNvSpPr txBox="1">
            <a:spLocks noGrp="1"/>
          </p:cNvSpPr>
          <p:nvPr>
            <p:ph type="body" idx="1"/>
          </p:nvPr>
        </p:nvSpPr>
        <p:spPr>
          <a:xfrm>
            <a:off x="311700" y="952998"/>
            <a:ext cx="8520600" cy="5718300"/>
          </a:xfrm>
          <a:prstGeom prst="rect">
            <a:avLst/>
          </a:prstGeom>
          <a:noFill/>
          <a:ln>
            <a:noFill/>
          </a:ln>
        </p:spPr>
        <p:txBody>
          <a:bodyPr spcFirstLastPara="1" wrap="square" lIns="91425" tIns="91425" rIns="91425" bIns="91425" anchor="t" anchorCtr="0">
            <a:normAutofit/>
          </a:bodyPr>
          <a:lstStyle/>
          <a:p>
            <a:pPr marL="0" lvl="0" indent="0" algn="l" rtl="0">
              <a:lnSpc>
                <a:spcPct val="115000"/>
              </a:lnSpc>
              <a:spcBef>
                <a:spcPts val="0"/>
              </a:spcBef>
              <a:spcAft>
                <a:spcPts val="0"/>
              </a:spcAft>
              <a:buSzPts val="1800"/>
              <a:buNone/>
            </a:pPr>
            <a:endParaRPr b="1"/>
          </a:p>
          <a:p>
            <a:pPr marL="0" lvl="0" indent="0" algn="l" rtl="0">
              <a:lnSpc>
                <a:spcPct val="115000"/>
              </a:lnSpc>
              <a:spcBef>
                <a:spcPts val="0"/>
              </a:spcBef>
              <a:spcAft>
                <a:spcPts val="0"/>
              </a:spcAft>
              <a:buSzPts val="1800"/>
              <a:buNone/>
            </a:pPr>
            <a:r>
              <a:rPr lang="pt-BR" b="1">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
                  </a:ext>
                </a:extLst>
              </a:rPr>
              <a:t>Discu</a:t>
            </a:r>
            <a:r>
              <a:rPr lang="pt-BR" b="1"/>
              <a:t>ta</a:t>
            </a:r>
            <a:endParaRPr b="1"/>
          </a:p>
          <a:p>
            <a:pPr marL="0" lvl="0" indent="0" algn="l" rtl="0">
              <a:lnSpc>
                <a:spcPct val="115000"/>
              </a:lnSpc>
              <a:spcBef>
                <a:spcPts val="1200"/>
              </a:spcBef>
              <a:spcAft>
                <a:spcPts val="0"/>
              </a:spcAft>
              <a:buSzPts val="1800"/>
              <a:buNone/>
            </a:pPr>
            <a:endParaRPr b="1"/>
          </a:p>
          <a:p>
            <a:pPr marL="457200" lvl="0" indent="-342900" algn="l" rtl="0">
              <a:lnSpc>
                <a:spcPct val="115000"/>
              </a:lnSpc>
              <a:spcBef>
                <a:spcPts val="1200"/>
              </a:spcBef>
              <a:spcAft>
                <a:spcPts val="0"/>
              </a:spcAft>
              <a:buSzPts val="1800"/>
              <a:buChar char="●"/>
            </a:pPr>
            <a:r>
              <a:rPr lang="pt-BR"/>
              <a:t>Como você sabia qual conjunto tinha mais pontos?</a:t>
            </a:r>
            <a:endParaRPr/>
          </a:p>
          <a:p>
            <a:pPr marL="457200" lvl="0" indent="-342900" algn="l" rtl="0">
              <a:lnSpc>
                <a:spcPct val="115000"/>
              </a:lnSpc>
              <a:spcBef>
                <a:spcPts val="0"/>
              </a:spcBef>
              <a:spcAft>
                <a:spcPts val="0"/>
              </a:spcAft>
              <a:buSzPts val="1800"/>
              <a:buChar char="●"/>
            </a:pPr>
            <a:r>
              <a:rPr lang="pt-BR"/>
              <a:t>Quais estratégias você criou para saber qual conjunto tinha mais pontos? </a:t>
            </a:r>
            <a:endParaRPr/>
          </a:p>
          <a:p>
            <a:pPr marL="457200" lvl="0" indent="-342900" algn="l" rtl="0">
              <a:lnSpc>
                <a:spcPct val="115000"/>
              </a:lnSpc>
              <a:spcBef>
                <a:spcPts val="0"/>
              </a:spcBef>
              <a:spcAft>
                <a:spcPts val="0"/>
              </a:spcAft>
              <a:buSzPts val="1800"/>
              <a:buChar char="●"/>
            </a:pPr>
            <a:r>
              <a:rPr lang="pt-BR"/>
              <a:t>Como você provou que um conjunto tinha mais pontos que o outro?</a:t>
            </a:r>
            <a:endParaRPr/>
          </a:p>
          <a:p>
            <a:pPr marL="0" lvl="0" indent="0" algn="l" rtl="0">
              <a:lnSpc>
                <a:spcPct val="115000"/>
              </a:lnSpc>
              <a:spcBef>
                <a:spcPts val="1200"/>
              </a:spcBef>
              <a:spcAft>
                <a:spcPts val="0"/>
              </a:spcAft>
              <a:buSzPts val="1800"/>
              <a:buNone/>
            </a:pPr>
            <a:endParaRPr/>
          </a:p>
          <a:p>
            <a:pPr marL="0" lvl="0" indent="0" algn="l" rtl="0">
              <a:lnSpc>
                <a:spcPct val="115000"/>
              </a:lnSpc>
              <a:spcBef>
                <a:spcPts val="1200"/>
              </a:spcBef>
              <a:spcAft>
                <a:spcPts val="1200"/>
              </a:spcAft>
              <a:buSzPts val="1800"/>
              <a:buNone/>
            </a:pPr>
            <a:endParaRPr/>
          </a:p>
        </p:txBody>
      </p:sp>
      <p:sp>
        <p:nvSpPr>
          <p:cNvPr id="84" name="Google Shape;84;p5"/>
          <p:cNvSpPr/>
          <p:nvPr/>
        </p:nvSpPr>
        <p:spPr>
          <a:xfrm>
            <a:off x="7711025" y="341425"/>
            <a:ext cx="965700" cy="893400"/>
          </a:xfrm>
          <a:prstGeom prst="verticalScroll">
            <a:avLst>
              <a:gd name="adj" fmla="val 12500"/>
            </a:avLst>
          </a:prstGeom>
          <a:solidFill>
            <a:srgbClr val="00FFFF"/>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700"/>
              <a:buFont typeface="Arial"/>
              <a:buNone/>
            </a:pPr>
            <a:r>
              <a:rPr lang="pt-BR" sz="2700" b="0" i="0" u="none" strike="noStrike" cap="none">
                <a:solidFill>
                  <a:srgbClr val="000000"/>
                </a:solidFill>
                <a:latin typeface="Arial"/>
                <a:ea typeface="Arial"/>
                <a:cs typeface="Arial"/>
                <a:sym typeface="Arial"/>
              </a:rPr>
              <a:t>A</a:t>
            </a:r>
            <a:endParaRPr sz="2700" b="0" i="0" u="none" strike="noStrike" cap="none">
              <a:solidFill>
                <a:srgbClr val="000000"/>
              </a:solidFill>
              <a:latin typeface="Arial"/>
              <a:ea typeface="Arial"/>
              <a:cs typeface="Arial"/>
              <a:sym typeface="Arial"/>
            </a:endParaRPr>
          </a:p>
        </p:txBody>
      </p:sp>
      <p:sp>
        <p:nvSpPr>
          <p:cNvPr id="85" name="Google Shape;85;p5"/>
          <p:cNvSpPr txBox="1"/>
          <p:nvPr/>
        </p:nvSpPr>
        <p:spPr>
          <a:xfrm>
            <a:off x="311700" y="189500"/>
            <a:ext cx="7247400" cy="1029600"/>
          </a:xfrm>
          <a:prstGeom prst="rect">
            <a:avLst/>
          </a:prstGeom>
          <a:noFill/>
          <a:ln>
            <a:noFill/>
          </a:ln>
        </p:spPr>
        <p:txBody>
          <a:bodyPr spcFirstLastPara="1" wrap="square" lIns="91425" tIns="91425" rIns="91425" bIns="91425" anchor="t" anchorCtr="0">
            <a:normAutofit fontScale="25000"/>
          </a:bodyPr>
          <a:lstStyle/>
          <a:p>
            <a:pPr marL="0" marR="0" lvl="0" indent="0" algn="l" rtl="0">
              <a:lnSpc>
                <a:spcPct val="115000"/>
              </a:lnSpc>
              <a:spcBef>
                <a:spcPts val="0"/>
              </a:spcBef>
              <a:spcAft>
                <a:spcPts val="0"/>
              </a:spcAft>
              <a:buClr>
                <a:srgbClr val="000000"/>
              </a:buClr>
              <a:buSzPct val="100000"/>
              <a:buFont typeface="Arial"/>
              <a:buNone/>
            </a:pPr>
            <a:r>
              <a:rPr lang="pt-BR" sz="8000" b="0" i="0" u="none" strike="noStrike" cap="none">
                <a:solidFill>
                  <a:srgbClr val="000000"/>
                </a:solidFill>
                <a:latin typeface="Calibri"/>
                <a:ea typeface="Calibri"/>
                <a:cs typeface="Calibri"/>
                <a:sym typeface="Calibri"/>
              </a:rPr>
              <a:t>Qual </a:t>
            </a:r>
            <a:r>
              <a:rPr lang="pt-BR" sz="8000">
                <a:latin typeface="Calibri"/>
                <a:ea typeface="Calibri"/>
                <a:cs typeface="Calibri"/>
                <a:sym typeface="Calibri"/>
              </a:rPr>
              <a:t>v</a:t>
            </a:r>
            <a:r>
              <a:rPr lang="pt-BR" sz="8000" b="0" i="0" u="none" strike="noStrike" cap="none">
                <a:solidFill>
                  <a:srgbClr val="000000"/>
                </a:solidFill>
                <a:latin typeface="Calibri"/>
                <a:ea typeface="Calibri"/>
                <a:cs typeface="Calibri"/>
                <a:sym typeface="Calibri"/>
              </a:rPr>
              <a:t>ale </a:t>
            </a:r>
            <a:r>
              <a:rPr lang="pt-BR" sz="8000">
                <a:latin typeface="Calibri"/>
                <a:ea typeface="Calibri"/>
                <a:cs typeface="Calibri"/>
                <a:sym typeface="Calibri"/>
              </a:rPr>
              <a:t>m</a:t>
            </a:r>
            <a:r>
              <a:rPr lang="pt-BR" sz="8000" b="0" i="0" u="none" strike="noStrike" cap="none">
                <a:solidFill>
                  <a:srgbClr val="000000"/>
                </a:solidFill>
                <a:latin typeface="Calibri"/>
                <a:ea typeface="Calibri"/>
                <a:cs typeface="Calibri"/>
                <a:sym typeface="Calibri"/>
              </a:rPr>
              <a:t>ais?</a:t>
            </a:r>
            <a:endParaRPr sz="8000" b="0" i="0" u="none" strike="noStrike" cap="none">
              <a:solidFill>
                <a:srgbClr val="000000"/>
              </a:solidFill>
              <a:latin typeface="Calibri"/>
              <a:ea typeface="Calibri"/>
              <a:cs typeface="Calibri"/>
              <a:sym typeface="Calibri"/>
            </a:endParaRPr>
          </a:p>
          <a:p>
            <a:pPr marL="0" marR="0" lvl="0" indent="0" algn="l" rtl="0">
              <a:lnSpc>
                <a:spcPct val="115000"/>
              </a:lnSpc>
              <a:spcBef>
                <a:spcPts val="0"/>
              </a:spcBef>
              <a:spcAft>
                <a:spcPts val="0"/>
              </a:spcAft>
              <a:buClr>
                <a:srgbClr val="000000"/>
              </a:buClr>
              <a:buSzPct val="100000"/>
              <a:buFont typeface="Arial"/>
              <a:buNone/>
            </a:pPr>
            <a:r>
              <a:rPr lang="pt-BR" sz="4400" b="0" i="0" u="none" strike="noStrike" cap="none">
                <a:solidFill>
                  <a:srgbClr val="000000"/>
                </a:solidFill>
                <a:latin typeface="Calibri"/>
                <a:ea typeface="Calibri"/>
                <a:cs typeface="Calibri"/>
                <a:sym typeface="Calibri"/>
              </a:rPr>
              <a:t>Adaptado de </a:t>
            </a:r>
            <a:r>
              <a:rPr lang="pt-BR" sz="4400" b="0" i="0" u="none" strike="noStrike" cap="none">
                <a:solidFill>
                  <a:srgbClr val="000000"/>
                </a:solidFill>
                <a:latin typeface="Arial"/>
                <a:ea typeface="Arial"/>
                <a:cs typeface="Arial"/>
                <a:sym typeface="Arial"/>
              </a:rPr>
              <a:t>Boaler, J., Munson, J., &amp; Williams, C. (2020). </a:t>
            </a:r>
            <a:r>
              <a:rPr lang="pt-BR" sz="4400" b="0" i="1" u="none" strike="noStrike" cap="none">
                <a:solidFill>
                  <a:srgbClr val="000000"/>
                </a:solidFill>
                <a:latin typeface="Arial"/>
                <a:ea typeface="Arial"/>
                <a:cs typeface="Arial"/>
                <a:sym typeface="Arial"/>
              </a:rPr>
              <a:t>Mindset mathematics: Visualizing and investigating big ideas, Grade K</a:t>
            </a:r>
            <a:r>
              <a:rPr lang="pt-BR" sz="4400" b="0" i="0" u="none" strike="noStrike" cap="none">
                <a:solidFill>
                  <a:srgbClr val="000000"/>
                </a:solidFill>
                <a:latin typeface="Arial"/>
                <a:ea typeface="Arial"/>
                <a:cs typeface="Arial"/>
                <a:sym typeface="Arial"/>
              </a:rPr>
              <a:t>. John Wiley &amp; Sons.</a:t>
            </a:r>
            <a:endParaRPr/>
          </a:p>
          <a:p>
            <a:pPr marL="0" marR="0" lvl="0" indent="0" algn="l" rtl="0">
              <a:lnSpc>
                <a:spcPct val="115000"/>
              </a:lnSpc>
              <a:spcBef>
                <a:spcPts val="0"/>
              </a:spcBef>
              <a:spcAft>
                <a:spcPts val="0"/>
              </a:spcAft>
              <a:buClr>
                <a:srgbClr val="000000"/>
              </a:buClr>
              <a:buSzPct val="100000"/>
              <a:buFont typeface="Arial"/>
              <a:buNone/>
            </a:pPr>
            <a:endParaRPr sz="2850" b="0" i="0" u="none" strike="noStrike" cap="none">
              <a:solidFill>
                <a:srgbClr val="000000"/>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6"/>
          <p:cNvSpPr txBox="1">
            <a:spLocks noGrp="1"/>
          </p:cNvSpPr>
          <p:nvPr>
            <p:ph type="body" idx="1"/>
          </p:nvPr>
        </p:nvSpPr>
        <p:spPr>
          <a:xfrm>
            <a:off x="311700" y="1151408"/>
            <a:ext cx="8520600" cy="4555200"/>
          </a:xfrm>
          <a:prstGeom prst="rect">
            <a:avLst/>
          </a:prstGeom>
          <a:noFill/>
          <a:ln>
            <a:noFill/>
          </a:ln>
        </p:spPr>
        <p:txBody>
          <a:bodyPr spcFirstLastPara="1" wrap="square" lIns="91425" tIns="91425" rIns="91425" bIns="91425" anchor="t" anchorCtr="0">
            <a:normAutofit/>
          </a:bodyPr>
          <a:lstStyle/>
          <a:p>
            <a:pPr marL="0" lvl="0" indent="0" algn="l" rtl="0">
              <a:lnSpc>
                <a:spcPct val="115000"/>
              </a:lnSpc>
              <a:spcBef>
                <a:spcPts val="0"/>
              </a:spcBef>
              <a:spcAft>
                <a:spcPts val="0"/>
              </a:spcAft>
              <a:buSzPts val="1800"/>
              <a:buNone/>
            </a:pPr>
            <a:r>
              <a:rPr lang="pt-BR" b="1">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7"/>
                  </a:ext>
                </a:extLst>
              </a:rPr>
              <a:t>Refl</a:t>
            </a:r>
            <a:r>
              <a:rPr lang="pt-BR" b="1"/>
              <a:t>ita</a:t>
            </a:r>
            <a:endParaRPr b="1"/>
          </a:p>
          <a:p>
            <a:pPr marL="0" lvl="0" indent="0" algn="l" rtl="0">
              <a:lnSpc>
                <a:spcPct val="115000"/>
              </a:lnSpc>
              <a:spcBef>
                <a:spcPts val="1200"/>
              </a:spcBef>
              <a:spcAft>
                <a:spcPts val="0"/>
              </a:spcAft>
              <a:buSzPts val="1800"/>
              <a:buNone/>
            </a:pPr>
            <a:r>
              <a:rPr lang="pt-BR"/>
              <a:t>Diante dos dois conjuntos, </a:t>
            </a:r>
            <a:r>
              <a:rPr lang="pt-BR">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8"/>
                  </a:ext>
                </a:extLst>
              </a:rPr>
              <a:t>como </a:t>
            </a:r>
            <a:r>
              <a:rPr lang="pt-BR"/>
              <a:t>você enxergou qual deles tem mais pontos?</a:t>
            </a:r>
            <a:endParaRPr/>
          </a:p>
          <a:p>
            <a:pPr marL="0" lvl="0" indent="0" algn="l" rtl="0">
              <a:lnSpc>
                <a:spcPct val="115000"/>
              </a:lnSpc>
              <a:spcBef>
                <a:spcPts val="1200"/>
              </a:spcBef>
              <a:spcAft>
                <a:spcPts val="0"/>
              </a:spcAft>
              <a:buSzPts val="1800"/>
              <a:buNone/>
            </a:pPr>
            <a:endParaRPr/>
          </a:p>
          <a:p>
            <a:pPr marL="0" lvl="0" indent="0" algn="l" rtl="0">
              <a:lnSpc>
                <a:spcPct val="115000"/>
              </a:lnSpc>
              <a:spcBef>
                <a:spcPts val="1200"/>
              </a:spcBef>
              <a:spcAft>
                <a:spcPts val="0"/>
              </a:spcAft>
              <a:buSzPts val="1800"/>
              <a:buNone/>
            </a:pPr>
            <a:endParaRPr/>
          </a:p>
          <a:p>
            <a:pPr marL="0" lvl="0" indent="0" algn="l" rtl="0">
              <a:lnSpc>
                <a:spcPct val="115000"/>
              </a:lnSpc>
              <a:spcBef>
                <a:spcPts val="1200"/>
              </a:spcBef>
              <a:spcAft>
                <a:spcPts val="1200"/>
              </a:spcAft>
              <a:buSzPts val="1800"/>
              <a:buNone/>
            </a:pPr>
            <a:endParaRPr/>
          </a:p>
        </p:txBody>
      </p:sp>
      <p:sp>
        <p:nvSpPr>
          <p:cNvPr id="91" name="Google Shape;91;p6"/>
          <p:cNvSpPr/>
          <p:nvPr/>
        </p:nvSpPr>
        <p:spPr>
          <a:xfrm>
            <a:off x="7711025" y="341425"/>
            <a:ext cx="965700" cy="893400"/>
          </a:xfrm>
          <a:prstGeom prst="verticalScroll">
            <a:avLst>
              <a:gd name="adj" fmla="val 12500"/>
            </a:avLst>
          </a:prstGeom>
          <a:solidFill>
            <a:srgbClr val="00FFFF"/>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700"/>
              <a:buFont typeface="Arial"/>
              <a:buNone/>
            </a:pPr>
            <a:r>
              <a:rPr lang="pt-BR" sz="2700" b="0" i="0" u="none" strike="noStrike" cap="none">
                <a:solidFill>
                  <a:srgbClr val="000000"/>
                </a:solidFill>
                <a:latin typeface="Arial"/>
                <a:ea typeface="Arial"/>
                <a:cs typeface="Arial"/>
                <a:sym typeface="Arial"/>
              </a:rPr>
              <a:t>A</a:t>
            </a:r>
            <a:endParaRPr sz="2700" b="0" i="0" u="none" strike="noStrike" cap="none">
              <a:solidFill>
                <a:srgbClr val="000000"/>
              </a:solidFill>
              <a:latin typeface="Arial"/>
              <a:ea typeface="Arial"/>
              <a:cs typeface="Arial"/>
              <a:sym typeface="Arial"/>
            </a:endParaRPr>
          </a:p>
        </p:txBody>
      </p:sp>
      <p:sp>
        <p:nvSpPr>
          <p:cNvPr id="92" name="Google Shape;92;p6"/>
          <p:cNvSpPr txBox="1"/>
          <p:nvPr/>
        </p:nvSpPr>
        <p:spPr>
          <a:xfrm>
            <a:off x="311700" y="189500"/>
            <a:ext cx="7247400" cy="1029600"/>
          </a:xfrm>
          <a:prstGeom prst="rect">
            <a:avLst/>
          </a:prstGeom>
          <a:noFill/>
          <a:ln>
            <a:noFill/>
          </a:ln>
        </p:spPr>
        <p:txBody>
          <a:bodyPr spcFirstLastPara="1" wrap="square" lIns="91425" tIns="91425" rIns="91425" bIns="91425" anchor="t" anchorCtr="0">
            <a:normAutofit fontScale="25000"/>
          </a:bodyPr>
          <a:lstStyle/>
          <a:p>
            <a:pPr marL="0" marR="0" lvl="0" indent="0" algn="l" rtl="0">
              <a:lnSpc>
                <a:spcPct val="115000"/>
              </a:lnSpc>
              <a:spcBef>
                <a:spcPts val="0"/>
              </a:spcBef>
              <a:spcAft>
                <a:spcPts val="0"/>
              </a:spcAft>
              <a:buClr>
                <a:srgbClr val="000000"/>
              </a:buClr>
              <a:buSzPct val="100000"/>
              <a:buFont typeface="Arial"/>
              <a:buNone/>
            </a:pPr>
            <a:r>
              <a:rPr lang="pt-BR" sz="8000" b="0" i="0" u="none" strike="noStrike" cap="none">
                <a:solidFill>
                  <a:srgbClr val="000000"/>
                </a:solidFill>
                <a:latin typeface="Calibri"/>
                <a:ea typeface="Calibri"/>
                <a:cs typeface="Calibri"/>
                <a:sym typeface="Calibri"/>
              </a:rPr>
              <a:t>Qual </a:t>
            </a:r>
            <a:r>
              <a:rPr lang="pt-BR" sz="8000">
                <a:latin typeface="Calibri"/>
                <a:ea typeface="Calibri"/>
                <a:cs typeface="Calibri"/>
                <a:sym typeface="Calibri"/>
              </a:rPr>
              <a:t>v</a:t>
            </a:r>
            <a:r>
              <a:rPr lang="pt-BR" sz="8000" b="0" i="0" u="none" strike="noStrike" cap="none">
                <a:solidFill>
                  <a:srgbClr val="000000"/>
                </a:solidFill>
                <a:latin typeface="Calibri"/>
                <a:ea typeface="Calibri"/>
                <a:cs typeface="Calibri"/>
                <a:sym typeface="Calibri"/>
              </a:rPr>
              <a:t>ale </a:t>
            </a:r>
            <a:r>
              <a:rPr lang="pt-BR" sz="8000">
                <a:latin typeface="Calibri"/>
                <a:ea typeface="Calibri"/>
                <a:cs typeface="Calibri"/>
                <a:sym typeface="Calibri"/>
              </a:rPr>
              <a:t>m</a:t>
            </a:r>
            <a:r>
              <a:rPr lang="pt-BR" sz="8000" b="0" i="0" u="none" strike="noStrike" cap="none">
                <a:solidFill>
                  <a:srgbClr val="000000"/>
                </a:solidFill>
                <a:latin typeface="Calibri"/>
                <a:ea typeface="Calibri"/>
                <a:cs typeface="Calibri"/>
                <a:sym typeface="Calibri"/>
              </a:rPr>
              <a:t>ais?</a:t>
            </a:r>
            <a:endParaRPr sz="8000" b="0" i="0" u="none" strike="noStrike" cap="none">
              <a:solidFill>
                <a:srgbClr val="000000"/>
              </a:solidFill>
              <a:latin typeface="Calibri"/>
              <a:ea typeface="Calibri"/>
              <a:cs typeface="Calibri"/>
              <a:sym typeface="Calibri"/>
            </a:endParaRPr>
          </a:p>
          <a:p>
            <a:pPr marL="0" marR="0" lvl="0" indent="0" algn="l" rtl="0">
              <a:lnSpc>
                <a:spcPct val="115000"/>
              </a:lnSpc>
              <a:spcBef>
                <a:spcPts val="0"/>
              </a:spcBef>
              <a:spcAft>
                <a:spcPts val="0"/>
              </a:spcAft>
              <a:buClr>
                <a:srgbClr val="000000"/>
              </a:buClr>
              <a:buSzPct val="100000"/>
              <a:buFont typeface="Arial"/>
              <a:buNone/>
            </a:pPr>
            <a:r>
              <a:rPr lang="pt-BR" sz="4400" b="0" i="0" u="none" strike="noStrike" cap="none">
                <a:solidFill>
                  <a:srgbClr val="000000"/>
                </a:solidFill>
                <a:latin typeface="Calibri"/>
                <a:ea typeface="Calibri"/>
                <a:cs typeface="Calibri"/>
                <a:sym typeface="Calibri"/>
              </a:rPr>
              <a:t>Adaptado de </a:t>
            </a:r>
            <a:r>
              <a:rPr lang="pt-BR" sz="4400" b="0" i="0" u="none" strike="noStrike" cap="none">
                <a:solidFill>
                  <a:srgbClr val="000000"/>
                </a:solidFill>
                <a:latin typeface="Arial"/>
                <a:ea typeface="Arial"/>
                <a:cs typeface="Arial"/>
                <a:sym typeface="Arial"/>
              </a:rPr>
              <a:t>Boaler, J., Munson, J., &amp; Williams, C. (2020). </a:t>
            </a:r>
            <a:r>
              <a:rPr lang="pt-BR" sz="4400" b="0" i="1" u="none" strike="noStrike" cap="none">
                <a:solidFill>
                  <a:srgbClr val="000000"/>
                </a:solidFill>
                <a:latin typeface="Arial"/>
                <a:ea typeface="Arial"/>
                <a:cs typeface="Arial"/>
                <a:sym typeface="Arial"/>
              </a:rPr>
              <a:t>Mindset mathematics: Visualizing and investigating big ideas, Grade K</a:t>
            </a:r>
            <a:r>
              <a:rPr lang="pt-BR" sz="4400" b="0" i="0" u="none" strike="noStrike" cap="none">
                <a:solidFill>
                  <a:srgbClr val="000000"/>
                </a:solidFill>
                <a:latin typeface="Arial"/>
                <a:ea typeface="Arial"/>
                <a:cs typeface="Arial"/>
                <a:sym typeface="Arial"/>
              </a:rPr>
              <a:t>. John Wiley &amp; Sons.</a:t>
            </a:r>
            <a:endParaRPr/>
          </a:p>
          <a:p>
            <a:pPr marL="0" marR="0" lvl="0" indent="0" algn="l" rtl="0">
              <a:lnSpc>
                <a:spcPct val="115000"/>
              </a:lnSpc>
              <a:spcBef>
                <a:spcPts val="0"/>
              </a:spcBef>
              <a:spcAft>
                <a:spcPts val="0"/>
              </a:spcAft>
              <a:buClr>
                <a:srgbClr val="000000"/>
              </a:buClr>
              <a:buSzPct val="100000"/>
              <a:buFont typeface="Arial"/>
              <a:buNone/>
            </a:pPr>
            <a:endParaRPr sz="2850" b="0" i="0" u="none" strike="noStrike" cap="none">
              <a:solidFill>
                <a:srgbClr val="000000"/>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729</Words>
  <Application>Microsoft Office PowerPoint</Application>
  <PresentationFormat>Apresentação na tela (4:3)</PresentationFormat>
  <Paragraphs>45</Paragraphs>
  <Slides>6</Slides>
  <Notes>6</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6</vt:i4>
      </vt:variant>
    </vt:vector>
  </HeadingPairs>
  <TitlesOfParts>
    <vt:vector size="9" baseType="lpstr">
      <vt:lpstr>Arial</vt:lpstr>
      <vt:lpstr>Calibri</vt:lpstr>
      <vt:lpstr>Simple Light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cp:lastModifiedBy>Wall</cp:lastModifiedBy>
  <cp:revision>1</cp:revision>
  <dcterms:modified xsi:type="dcterms:W3CDTF">2023-07-15T04:09:36Z</dcterms:modified>
</cp:coreProperties>
</file>