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4" roundtripDataSignature="AMtx7mi5fVku00v1Fsr1o0e1/Vxyr76C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8" name="Google Shape;78;p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p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p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8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" name="Google Shape;11;p68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2" name="Google Shape;12;p6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6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76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7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67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5" name="Google Shape;15;p67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6" name="Google Shape;16;p6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9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6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0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70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70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7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7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2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2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3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7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4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74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74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74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7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5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7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6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docs.google.com/document/d/1QQW5GGHPCSY-kPeGECb40cbqtdo8YhQt/edit?usp=sharing&amp;ouid=104046804124573332860&amp;rtpof=true&amp;sd=true" TargetMode="External"/><Relationship Id="rId4" Type="http://schemas.openxmlformats.org/officeDocument/2006/relationships/hyperlink" Target="https://docs.google.com/document/d/1QQW5GGHPCSY-kPeGECb40cbqtdo8YhQt/edit?usp=sharing&amp;ouid=104046804124573332860&amp;rtpof=true&amp;sd=true" TargetMode="External"/><Relationship Id="rId5" Type="http://schemas.openxmlformats.org/officeDocument/2006/relationships/hyperlink" Target="https://docs.google.com/document/d/102AiMRXCCEBofewjF3Vlifk6BgA3Jh63/edit?usp=sharing&amp;ouid=104046804124573332860&amp;rtpof=true&amp;sd=tru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6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lang="en"/>
              <a:t>Os estudantes desenvolvem uma compreensão profunda e flexível do valor ½ e do todo ao investigar o valor ½ em uma imagem geométrica complexa. Primeiro, os estudantes fazem uma borda ao redor de formas dentro de uma obra de arte e, em seguida, dizem quanto daquela forma representa a metade e como sabem disso. Esta atividade pode ser adaptada a outras frações. Incluímos uma folha de desafio com três cores para discussões mais complexas sobre o ½.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None/>
            </a:pPr>
            <a:r>
              <a:rPr b="1" lang="en"/>
              <a:t>Materiais</a:t>
            </a:r>
            <a:endParaRPr b="1"/>
          </a:p>
          <a:p>
            <a:pPr indent="-317182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Fi</a:t>
            </a:r>
            <a:r>
              <a:rPr lang="en" u="sng">
                <a:solidFill>
                  <a:schemeClr val="hlink"/>
                </a:solidFill>
                <a:hlinkClick r:id="rId4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cha Procurando 1/2</a:t>
            </a:r>
            <a:r>
              <a:rPr lang="en"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,</a:t>
            </a:r>
            <a:r>
              <a:rPr lang="en"/>
              <a:t> uma por dupla</a:t>
            </a:r>
            <a:endParaRPr/>
          </a:p>
          <a:p>
            <a:pPr indent="-31718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Papel pontilhado ou papel milimetrado</a:t>
            </a:r>
            <a:endParaRPr/>
          </a:p>
          <a:p>
            <a:pPr indent="-31718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Lápis de cor ou canetinhas</a:t>
            </a:r>
            <a:endParaRPr/>
          </a:p>
          <a:p>
            <a:pPr indent="-31718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Procurando 1/2: </a:t>
            </a:r>
            <a:r>
              <a:rPr lang="en" u="sng">
                <a:solidFill>
                  <a:schemeClr val="hlink"/>
                </a:solidFill>
                <a:hlinkClick r:id="rId5"/>
              </a:rPr>
              <a:t>Ficha de Desafio</a:t>
            </a:r>
            <a:r>
              <a:rPr lang="en"/>
              <a:t>, </a:t>
            </a:r>
            <a:r>
              <a:rPr b="0" i="0" lang="en" sz="1800" u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cópias extras para os alunos que desejem uma experiência com 3 cores.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55" name="Google Shape;55;p36"/>
          <p:cNvSpPr/>
          <p:nvPr/>
        </p:nvSpPr>
        <p:spPr>
          <a:xfrm>
            <a:off x="7661100" y="189500"/>
            <a:ext cx="965700" cy="893700"/>
          </a:xfrm>
          <a:prstGeom prst="verticalScroll">
            <a:avLst>
              <a:gd fmla="val 12500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36"/>
          <p:cNvSpPr txBox="1"/>
          <p:nvPr/>
        </p:nvSpPr>
        <p:spPr>
          <a:xfrm>
            <a:off x="311700" y="189500"/>
            <a:ext cx="72963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55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6000"/>
              <a:buFont typeface="Arial"/>
              <a:buNone/>
            </a:pPr>
            <a:r>
              <a:rPr b="0" i="0" lang="en" sz="37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Procurando 1/2</a:t>
            </a:r>
            <a:endParaRPr b="0" i="0" sz="375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35714"/>
              <a:buFont typeface="Arial"/>
              <a:buNone/>
            </a:pPr>
            <a:r>
              <a:rPr b="0" i="0" lang="en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Adaptado de Mindset Mathematics, Grade 3, copyright © 2018 por  Jo Boaler, Jen Munson, Cathy Williams </a:t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7"/>
          <p:cNvSpPr txBox="1"/>
          <p:nvPr>
            <p:ph idx="1" type="body"/>
          </p:nvPr>
        </p:nvSpPr>
        <p:spPr>
          <a:xfrm>
            <a:off x="311700" y="953000"/>
            <a:ext cx="45681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856"/>
              <a:buFont typeface="Arial"/>
              <a:buNone/>
            </a:pPr>
            <a:r>
              <a:rPr b="1" lang="en" sz="1400"/>
              <a:t>Abertura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</a:pPr>
            <a:r>
              <a:rPr lang="en" sz="1300"/>
              <a:t>Mostre a imagem Procurando 1/2 no </a:t>
            </a:r>
            <a:r>
              <a:rPr i="1" lang="en" sz="1300"/>
              <a:t>slide </a:t>
            </a:r>
            <a:r>
              <a:rPr lang="en" sz="1300"/>
              <a:t>a seguir. Pergunte: Onde vocês veem 1/2  na imagem? Peça que os estudantes avaliem a imagem e depois conversem com o colega ao lado. Solicite que falem onde eles veem 1/2 e dê um exemplo de como devem marcar o diagrama, desenhando um polígono em torno do 1/2, de acordo com a forma como eles o veem.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</a:pPr>
            <a:r>
              <a:rPr lang="en" sz="1300"/>
              <a:t>Explique que trabalharão em </a:t>
            </a:r>
            <a:r>
              <a:rPr lang="en" sz="1300"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dupla</a:t>
            </a:r>
            <a:r>
              <a:rPr lang="en" sz="1300"/>
              <a:t>s </a:t>
            </a:r>
            <a:r>
              <a:rPr lang="en" sz="1300">
                <a:extLst>
                  <a:ext uri="http://customooxmlschemas.google.com/">
                    <go:slidesCustomData xmlns:go="http://customooxmlschemas.google.com/" textRoundtripDataId="3"/>
                  </a:ext>
                </a:extLst>
              </a:rPr>
              <a:t>para chegar ao máximo possível de maneiras diferentes de encontrar </a:t>
            </a:r>
            <a:r>
              <a:rPr lang="en" sz="1300"/>
              <a:t>1/2. Para cada composição do 1/2, eles devem marcá-la e criar legendas. Depois, precisam desenhá-la e legendá-las no papel pontilhado ou milimetrado para explicitar melhor o seu raciocínio.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</a:pPr>
            <a:r>
              <a:rPr lang="en" sz="1300"/>
              <a:t>Para ver 1/2,  não é necessário que as partes sejam contíguas. Este é um conceito importante para compor e decompor formas e frações. </a:t>
            </a:r>
            <a:endParaRPr sz="1300"/>
          </a:p>
        </p:txBody>
      </p:sp>
      <p:sp>
        <p:nvSpPr>
          <p:cNvPr id="62" name="Google Shape;62;p37"/>
          <p:cNvSpPr/>
          <p:nvPr/>
        </p:nvSpPr>
        <p:spPr>
          <a:xfrm>
            <a:off x="7661100" y="189500"/>
            <a:ext cx="965700" cy="893700"/>
          </a:xfrm>
          <a:prstGeom prst="verticalScroll">
            <a:avLst>
              <a:gd fmla="val 12500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3" name="Google Shape;63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60925" y="1906800"/>
            <a:ext cx="3957724" cy="3957724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37"/>
          <p:cNvSpPr txBox="1"/>
          <p:nvPr/>
        </p:nvSpPr>
        <p:spPr>
          <a:xfrm>
            <a:off x="5590399" y="6049775"/>
            <a:ext cx="3241901" cy="4000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Algumas formas de ver e identificar ½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" name="Google Shape;65;p3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28250" y="5618675"/>
            <a:ext cx="2364375" cy="1215675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37"/>
          <p:cNvSpPr txBox="1"/>
          <p:nvPr/>
        </p:nvSpPr>
        <p:spPr>
          <a:xfrm>
            <a:off x="311699" y="5595463"/>
            <a:ext cx="1966805" cy="1261854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 forma é metade branca e metade preta. As áreas de preto e branco não são contíguas.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37"/>
          <p:cNvSpPr txBox="1"/>
          <p:nvPr/>
        </p:nvSpPr>
        <p:spPr>
          <a:xfrm>
            <a:off x="311700" y="189500"/>
            <a:ext cx="72963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55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6000"/>
              <a:buFont typeface="Arial"/>
              <a:buNone/>
            </a:pPr>
            <a:r>
              <a:rPr b="0" i="0" lang="en" sz="37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Procurando 1/2 </a:t>
            </a:r>
            <a:endParaRPr b="0" i="0" sz="375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35714"/>
              <a:buFont typeface="Arial"/>
              <a:buNone/>
            </a:pPr>
            <a:r>
              <a:rPr b="0" i="0" lang="en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Adaptado de Mindset Mathematics, Grade 3, copyright © 2018 por Jo Boaler, Jen Munson, Cathy Williams </a:t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8"/>
          <p:cNvSpPr txBox="1"/>
          <p:nvPr>
            <p:ph idx="1" type="body"/>
          </p:nvPr>
        </p:nvSpPr>
        <p:spPr>
          <a:xfrm>
            <a:off x="69850" y="1514250"/>
            <a:ext cx="3692681" cy="515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62500"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91162"/>
              <a:buNone/>
            </a:pPr>
            <a:r>
              <a:rPr b="1" lang="en" sz="1950"/>
              <a:t>Abertura</a:t>
            </a:r>
            <a:endParaRPr b="1" sz="1950"/>
          </a:p>
          <a:p>
            <a:pPr indent="-306448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 sz="2000"/>
              <a:t>Onde você enxerga ½ na imagem ao lado?</a:t>
            </a:r>
            <a:endParaRPr sz="2000"/>
          </a:p>
          <a:p>
            <a:pPr indent="-306448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000"/>
              <a:t>Desenhe um polígono ao</a:t>
            </a:r>
            <a:endParaRPr/>
          </a:p>
          <a:p>
            <a:pPr indent="0" lvl="0" marL="103127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" sz="2000"/>
              <a:t>redor da forma que representa ½.</a:t>
            </a:r>
            <a:endParaRPr sz="2000"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91162"/>
              <a:buNone/>
            </a:pPr>
            <a:r>
              <a:t/>
            </a:r>
            <a:endParaRPr sz="359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44526"/>
              <a:buNone/>
            </a:pPr>
            <a:r>
              <a:t/>
            </a:r>
            <a:endParaRPr sz="7350"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44526"/>
              <a:buNone/>
            </a:pPr>
            <a:r>
              <a:t/>
            </a:r>
            <a:endParaRPr sz="735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36363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81818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81818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81818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181818"/>
              <a:buNone/>
            </a:pPr>
            <a:r>
              <a:t/>
            </a:r>
            <a:endParaRPr/>
          </a:p>
        </p:txBody>
      </p:sp>
      <p:sp>
        <p:nvSpPr>
          <p:cNvPr id="73" name="Google Shape;73;p38"/>
          <p:cNvSpPr/>
          <p:nvPr/>
        </p:nvSpPr>
        <p:spPr>
          <a:xfrm>
            <a:off x="7711025" y="341425"/>
            <a:ext cx="965700" cy="893400"/>
          </a:xfrm>
          <a:prstGeom prst="verticalScroll">
            <a:avLst>
              <a:gd fmla="val 12500" name="adj"/>
            </a:avLst>
          </a:prstGeom>
          <a:solidFill>
            <a:srgbClr val="00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4" name="Google Shape;74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61175" y="1665050"/>
            <a:ext cx="4470052" cy="4470052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38"/>
          <p:cNvSpPr txBox="1"/>
          <p:nvPr/>
        </p:nvSpPr>
        <p:spPr>
          <a:xfrm>
            <a:off x="311700" y="189500"/>
            <a:ext cx="72963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25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6000"/>
              <a:buFont typeface="Arial"/>
              <a:buNone/>
            </a:pPr>
            <a:r>
              <a:rPr b="0" i="0" lang="en" sz="8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Procurando 1/2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35714"/>
              <a:buFont typeface="Arial"/>
              <a:buNone/>
            </a:pPr>
            <a:r>
              <a:rPr b="0" i="0" lang="en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Adaptado de Mindset Mathematics, Grade 3, copyright © 2018 por Jo Boaler, Jen Munson, Cathy Williams </a:t>
            </a:r>
            <a:endParaRPr b="0" i="0" sz="4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9"/>
          <p:cNvSpPr txBox="1"/>
          <p:nvPr>
            <p:ph idx="1" type="body"/>
          </p:nvPr>
        </p:nvSpPr>
        <p:spPr>
          <a:xfrm>
            <a:off x="69850" y="1514250"/>
            <a:ext cx="8002500" cy="515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80222"/>
              <a:buNone/>
            </a:pPr>
            <a:r>
              <a:rPr b="1" lang="en" sz="2200"/>
              <a:t>Abertura</a:t>
            </a:r>
            <a:endParaRPr b="1" sz="2200"/>
          </a:p>
          <a:p>
            <a:pPr indent="-329309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 sz="2200"/>
              <a:t>Que fração desta forma corresponde à parte branca? Ignore a borda.</a:t>
            </a:r>
            <a:endParaRPr sz="2200"/>
          </a:p>
          <a:p>
            <a:pPr indent="-329309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200"/>
              <a:t>Como você sabe?</a:t>
            </a:r>
            <a:endParaRPr sz="2200"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80222"/>
              <a:buNone/>
            </a:pPr>
            <a:r>
              <a:t/>
            </a:r>
            <a:endParaRPr sz="22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9183"/>
              <a:buNone/>
            </a:pPr>
            <a:r>
              <a:t/>
            </a:r>
            <a:endParaRPr sz="7350"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9183"/>
              <a:buNone/>
            </a:pPr>
            <a:r>
              <a:t/>
            </a:r>
            <a:endParaRPr sz="735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19999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59999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59999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59999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159999"/>
              <a:buNone/>
            </a:pPr>
            <a:r>
              <a:t/>
            </a:r>
            <a:endParaRPr/>
          </a:p>
        </p:txBody>
      </p:sp>
      <p:sp>
        <p:nvSpPr>
          <p:cNvPr id="81" name="Google Shape;81;p39"/>
          <p:cNvSpPr/>
          <p:nvPr/>
        </p:nvSpPr>
        <p:spPr>
          <a:xfrm>
            <a:off x="7711025" y="341425"/>
            <a:ext cx="965700" cy="893400"/>
          </a:xfrm>
          <a:prstGeom prst="verticalScroll">
            <a:avLst>
              <a:gd fmla="val 12500" name="adj"/>
            </a:avLst>
          </a:prstGeom>
          <a:solidFill>
            <a:srgbClr val="00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2" name="Google Shape;82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22350" y="3342725"/>
            <a:ext cx="6607724" cy="3397449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39"/>
          <p:cNvSpPr txBox="1"/>
          <p:nvPr/>
        </p:nvSpPr>
        <p:spPr>
          <a:xfrm>
            <a:off x="414725" y="406375"/>
            <a:ext cx="72963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25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6000"/>
              <a:buFont typeface="Arial"/>
              <a:buNone/>
            </a:pPr>
            <a:r>
              <a:rPr b="0" i="0" lang="en" sz="8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Procurando 1/2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35714"/>
              <a:buFont typeface="Arial"/>
              <a:buNone/>
            </a:pPr>
            <a:r>
              <a:rPr b="0" i="0" lang="en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Adaptado de Mindset Mathematics, Grade 3, copyright © 2018 por Jo Boaler, Jen Munson, Cathy Williams </a:t>
            </a:r>
            <a:endParaRPr b="0" i="0" sz="4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0"/>
          <p:cNvSpPr txBox="1"/>
          <p:nvPr>
            <p:ph idx="1" type="body"/>
          </p:nvPr>
        </p:nvSpPr>
        <p:spPr>
          <a:xfrm>
            <a:off x="69850" y="1514250"/>
            <a:ext cx="6510300" cy="515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75000"/>
              <a:buNone/>
            </a:pPr>
            <a:r>
              <a:rPr b="1" lang="en" sz="9600"/>
              <a:t>Explore</a:t>
            </a:r>
            <a:endParaRPr b="1" sz="9600"/>
          </a:p>
          <a:p>
            <a:pPr indent="-3810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 sz="9600"/>
              <a:t>Em </a:t>
            </a:r>
            <a:r>
              <a:rPr lang="en" sz="9600">
                <a:extLst>
                  <a:ext uri="http://customooxmlschemas.google.com/">
                    <go:slidesCustomData xmlns:go="http://customooxmlschemas.google.com/" textRoundtripDataId="4"/>
                  </a:ext>
                </a:extLst>
              </a:rPr>
              <a:t>dupla</a:t>
            </a:r>
            <a:r>
              <a:rPr lang="en" sz="9600"/>
              <a:t>s, encontrem o máximo possível de jeitos diferentes de representar</a:t>
            </a:r>
            <a:r>
              <a:rPr lang="en" sz="9600">
                <a:extLst>
                  <a:ext uri="http://customooxmlschemas.google.com/">
                    <go:slidesCustomData xmlns:go="http://customooxmlschemas.google.com/" textRoundtripDataId="5"/>
                  </a:ext>
                </a:extLst>
              </a:rPr>
              <a:t> </a:t>
            </a:r>
            <a:r>
              <a:rPr lang="en" sz="9600"/>
              <a:t>½ na imagem. </a:t>
            </a:r>
            <a:endParaRPr sz="96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9600"/>
              <a:t>Desenhem um polígono em torno da forma encontrada.</a:t>
            </a:r>
            <a:endParaRPr sz="96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9600"/>
              <a:t>Crie uma explicação para as metades encontradas.</a:t>
            </a:r>
            <a:endParaRPr sz="96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9600"/>
              <a:t>Quando tiverem terminado a ficha Procurando 1/2, peçam à professora a ficha de </a:t>
            </a:r>
            <a:r>
              <a:rPr b="1" lang="en" sz="9600"/>
              <a:t>desafio.</a:t>
            </a:r>
            <a:endParaRPr sz="9600">
              <a:extLst>
                <a:ext uri="http://customooxmlschemas.google.com/">
                  <go:slidesCustomData xmlns:go="http://customooxmlschemas.google.com/" textRoundtripDataId="6"/>
                </a:ext>
              </a:extLs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0985"/>
              <a:buFont typeface="Arial"/>
              <a:buNone/>
            </a:pPr>
            <a:r>
              <a:t/>
            </a:r>
            <a:endParaRPr sz="355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200557"/>
              <a:buNone/>
            </a:pPr>
            <a:r>
              <a:t/>
            </a:r>
            <a:endParaRPr sz="3590"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200557"/>
              <a:buNone/>
            </a:pPr>
            <a:r>
              <a:t/>
            </a:r>
            <a:endParaRPr sz="359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97958"/>
              <a:buNone/>
            </a:pPr>
            <a:r>
              <a:t/>
            </a:r>
            <a:endParaRPr sz="7350"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97958"/>
              <a:buNone/>
            </a:pPr>
            <a:r>
              <a:t/>
            </a:r>
            <a:endParaRPr sz="735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00000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89" name="Google Shape;89;p40"/>
          <p:cNvSpPr/>
          <p:nvPr/>
        </p:nvSpPr>
        <p:spPr>
          <a:xfrm>
            <a:off x="7711025" y="341425"/>
            <a:ext cx="965700" cy="893400"/>
          </a:xfrm>
          <a:prstGeom prst="verticalScroll">
            <a:avLst>
              <a:gd fmla="val 12500" name="adj"/>
            </a:avLst>
          </a:prstGeom>
          <a:solidFill>
            <a:srgbClr val="00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" name="Google Shape;90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08750" y="2466725"/>
            <a:ext cx="2259050" cy="3016137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40"/>
          <p:cNvSpPr txBox="1"/>
          <p:nvPr/>
        </p:nvSpPr>
        <p:spPr>
          <a:xfrm>
            <a:off x="6764325" y="5595950"/>
            <a:ext cx="2259000" cy="61552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retângulo vermelho é ½ branco e ½ cinza.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40"/>
          <p:cNvSpPr txBox="1"/>
          <p:nvPr/>
        </p:nvSpPr>
        <p:spPr>
          <a:xfrm>
            <a:off x="414725" y="406375"/>
            <a:ext cx="72963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25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6000"/>
              <a:buFont typeface="Arial"/>
              <a:buNone/>
            </a:pPr>
            <a:r>
              <a:rPr b="0" i="0" lang="en" sz="8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Procurando 1/2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35714"/>
              <a:buFont typeface="Arial"/>
              <a:buNone/>
            </a:pPr>
            <a:r>
              <a:rPr b="0" i="0" lang="en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Adaptado de Mindset Mathematics, Grade 3, copyright © 2018 por Jo Boaler, Jen Munson, Cathy Williams </a:t>
            </a:r>
            <a:endParaRPr b="0" i="0" sz="4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1"/>
          <p:cNvSpPr txBox="1"/>
          <p:nvPr>
            <p:ph idx="1" type="body"/>
          </p:nvPr>
        </p:nvSpPr>
        <p:spPr>
          <a:xfrm>
            <a:off x="69850" y="1514250"/>
            <a:ext cx="6510300" cy="515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75000"/>
              <a:buNone/>
            </a:pPr>
            <a:r>
              <a:rPr b="1" lang="en" sz="9600"/>
              <a:t>Explore o Desafio Procurando 1/2</a:t>
            </a:r>
            <a:endParaRPr b="1" sz="9600"/>
          </a:p>
          <a:p>
            <a:pPr indent="-3810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 sz="9600"/>
              <a:t>Junto a sua dupla, tente encontrar o máximo de formas diferentes de encontrar</a:t>
            </a:r>
            <a:r>
              <a:rPr lang="en" sz="9600">
                <a:extLst>
                  <a:ext uri="http://customooxmlschemas.google.com/">
                    <go:slidesCustomData xmlns:go="http://customooxmlschemas.google.com/" textRoundtripDataId="7"/>
                  </a:ext>
                </a:extLst>
              </a:rPr>
              <a:t> </a:t>
            </a:r>
            <a:r>
              <a:rPr lang="en" sz="9600"/>
              <a:t>½. </a:t>
            </a:r>
            <a:endParaRPr sz="96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9600"/>
              <a:t>Desenhe um polígono em torno das imagens encontradas. </a:t>
            </a:r>
            <a:endParaRPr sz="96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9600"/>
              <a:t>Explique as metades encontradas.</a:t>
            </a:r>
            <a:endParaRPr sz="96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9600"/>
              <a:t>A definição das metades caberá ao critério de cada dupla. Pode ser uma única cor, ou uma combinação de cores. </a:t>
            </a:r>
            <a:endParaRPr sz="96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9600"/>
              <a:t>Neste desafio, você pode combinar as cores para obter uma metade. </a:t>
            </a:r>
            <a:endParaRPr sz="96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202816"/>
              <a:buNone/>
            </a:pPr>
            <a:r>
              <a:t/>
            </a:r>
            <a:endParaRPr sz="355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200557"/>
              <a:buNone/>
            </a:pPr>
            <a:r>
              <a:t/>
            </a:r>
            <a:endParaRPr sz="3590"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200557"/>
              <a:buNone/>
            </a:pPr>
            <a:r>
              <a:t/>
            </a:r>
            <a:endParaRPr sz="359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97958"/>
              <a:buNone/>
            </a:pPr>
            <a:r>
              <a:t/>
            </a:r>
            <a:endParaRPr sz="7350"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97958"/>
              <a:buNone/>
            </a:pPr>
            <a:r>
              <a:t/>
            </a:r>
            <a:endParaRPr sz="735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00000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98" name="Google Shape;98;p41"/>
          <p:cNvSpPr/>
          <p:nvPr/>
        </p:nvSpPr>
        <p:spPr>
          <a:xfrm>
            <a:off x="7711025" y="341425"/>
            <a:ext cx="965700" cy="893400"/>
          </a:xfrm>
          <a:prstGeom prst="verticalScroll">
            <a:avLst>
              <a:gd fmla="val 12500" name="adj"/>
            </a:avLst>
          </a:prstGeom>
          <a:solidFill>
            <a:srgbClr val="00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41"/>
          <p:cNvSpPr txBox="1"/>
          <p:nvPr/>
        </p:nvSpPr>
        <p:spPr>
          <a:xfrm>
            <a:off x="6580175" y="4792325"/>
            <a:ext cx="2259000" cy="83096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paralelogramo vermelho é ½ preto e ½ cinza + branco.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0" name="Google Shape;100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80150" y="2434975"/>
            <a:ext cx="2259050" cy="22590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41"/>
          <p:cNvSpPr/>
          <p:nvPr/>
        </p:nvSpPr>
        <p:spPr>
          <a:xfrm flipH="1" rot="10800000">
            <a:off x="6561500" y="3183125"/>
            <a:ext cx="2247000" cy="733500"/>
          </a:xfrm>
          <a:prstGeom prst="parallelogram">
            <a:avLst>
              <a:gd fmla="val 103173" name="adj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41"/>
          <p:cNvSpPr txBox="1"/>
          <p:nvPr/>
        </p:nvSpPr>
        <p:spPr>
          <a:xfrm>
            <a:off x="414725" y="406375"/>
            <a:ext cx="72963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25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6000"/>
              <a:buFont typeface="Arial"/>
              <a:buNone/>
            </a:pPr>
            <a:r>
              <a:rPr b="0" i="0" lang="en" sz="8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Procurando 1/2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35714"/>
              <a:buFont typeface="Arial"/>
              <a:buNone/>
            </a:pPr>
            <a:r>
              <a:rPr b="0" i="0" lang="en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Adaptado de Mindset Mathematics, Grade 3, copyright © 2018 por Jo Boaler, Jen Munson, Cathy Williams </a:t>
            </a:r>
            <a:endParaRPr b="0" i="0" sz="4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2"/>
          <p:cNvSpPr txBox="1"/>
          <p:nvPr>
            <p:ph idx="1" type="body"/>
          </p:nvPr>
        </p:nvSpPr>
        <p:spPr>
          <a:xfrm>
            <a:off x="311700" y="1531675"/>
            <a:ext cx="8520600" cy="51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" sz="2550"/>
              <a:t>Discuta </a:t>
            </a:r>
            <a:endParaRPr b="1" sz="2550"/>
          </a:p>
          <a:p>
            <a:pPr indent="-3810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550"/>
              <a:t>Como vocês sabiam que estavam vendo 1/2?</a:t>
            </a:r>
            <a:endParaRPr sz="2550"/>
          </a:p>
          <a:p>
            <a:pPr indent="-3905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50"/>
              <a:buChar char="●"/>
            </a:pPr>
            <a:r>
              <a:rPr lang="en" sz="2550"/>
              <a:t>Que estratégias vocês usaram para construir uma porção 1/2 e avaliar</a:t>
            </a:r>
            <a:r>
              <a:rPr lang="en" sz="2550">
                <a:extLst>
                  <a:ext uri="http://customooxmlschemas.google.com/">
                    <go:slidesCustomData xmlns:go="http://customooxmlschemas.google.com/" textRoundtripDataId="8"/>
                  </a:ext>
                </a:extLst>
              </a:rPr>
              <a:t> sua precisão</a:t>
            </a:r>
            <a:r>
              <a:rPr lang="en" sz="2550"/>
              <a:t>?</a:t>
            </a:r>
            <a:endParaRPr sz="255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55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08" name="Google Shape;108;p42"/>
          <p:cNvSpPr/>
          <p:nvPr/>
        </p:nvSpPr>
        <p:spPr>
          <a:xfrm>
            <a:off x="7711025" y="341425"/>
            <a:ext cx="965700" cy="893400"/>
          </a:xfrm>
          <a:prstGeom prst="verticalScroll">
            <a:avLst>
              <a:gd fmla="val 12500" name="adj"/>
            </a:avLst>
          </a:prstGeom>
          <a:solidFill>
            <a:srgbClr val="00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42"/>
          <p:cNvSpPr txBox="1"/>
          <p:nvPr/>
        </p:nvSpPr>
        <p:spPr>
          <a:xfrm>
            <a:off x="414725" y="406375"/>
            <a:ext cx="72963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25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6000"/>
              <a:buFont typeface="Arial"/>
              <a:buNone/>
            </a:pPr>
            <a:r>
              <a:rPr b="0" i="0" lang="en" sz="8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Procurando 1/2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35714"/>
              <a:buFont typeface="Arial"/>
              <a:buNone/>
            </a:pPr>
            <a:r>
              <a:rPr b="0" i="0" lang="en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Adaptado de Mindset Mathematics, Grade 3, copyright © 2018 por Jo Boaler, Jen Munson, Cathy Williams </a:t>
            </a:r>
            <a:endParaRPr b="0" i="0" sz="4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3"/>
          <p:cNvSpPr txBox="1"/>
          <p:nvPr>
            <p:ph idx="1" type="body"/>
          </p:nvPr>
        </p:nvSpPr>
        <p:spPr>
          <a:xfrm>
            <a:off x="311700" y="1531675"/>
            <a:ext cx="8520600" cy="51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" sz="2550"/>
              <a:t>Reflita</a:t>
            </a:r>
            <a:endParaRPr b="1" sz="255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" sz="2550"/>
              <a:t>Como é possível representar visualmente 1/2 de um inteiro?</a:t>
            </a:r>
            <a:endParaRPr sz="255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15" name="Google Shape;115;p43"/>
          <p:cNvSpPr/>
          <p:nvPr/>
        </p:nvSpPr>
        <p:spPr>
          <a:xfrm>
            <a:off x="7711025" y="341425"/>
            <a:ext cx="965700" cy="893400"/>
          </a:xfrm>
          <a:prstGeom prst="verticalScroll">
            <a:avLst>
              <a:gd fmla="val 12500" name="adj"/>
            </a:avLst>
          </a:prstGeom>
          <a:solidFill>
            <a:srgbClr val="00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43"/>
          <p:cNvSpPr txBox="1"/>
          <p:nvPr/>
        </p:nvSpPr>
        <p:spPr>
          <a:xfrm>
            <a:off x="414725" y="406375"/>
            <a:ext cx="72963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25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6000"/>
              <a:buFont typeface="Arial"/>
              <a:buNone/>
            </a:pPr>
            <a:r>
              <a:rPr lang="en" sz="8400">
                <a:latin typeface="Calibri"/>
                <a:ea typeface="Calibri"/>
                <a:cs typeface="Calibri"/>
                <a:sym typeface="Calibri"/>
              </a:rPr>
              <a:t>Procurando 1/2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  <a:extLst>
                <a:ext uri="http://customooxmlschemas.google.com/">
                  <go:slidesCustomData xmlns:go="http://customooxmlschemas.google.com/" textRoundtripDataId="9"/>
                </a:ext>
              </a:extLs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35714"/>
              <a:buFont typeface="Arial"/>
              <a:buNone/>
            </a:pPr>
            <a:r>
              <a:rPr b="0" i="0" lang="en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10"/>
                  </a:ext>
                </a:extLst>
              </a:rPr>
              <a:t>Adaptado de Mindset Mathematics, Grade 3, cop</a:t>
            </a:r>
            <a:r>
              <a:rPr b="0" i="0" lang="en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yright © 2018 por Jo Boaler, Jen Munson, Cathy Williams </a:t>
            </a:r>
            <a:endParaRPr b="0" i="0" sz="4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Maria Morais</dc:creator>
</cp:coreProperties>
</file>