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h9UnXk8BZTHqSXOiK/FjDHGkjd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4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4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7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57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5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8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48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4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0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5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1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1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5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3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53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4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5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5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5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55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55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5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6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5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3epj67adPJl7FzNhsVpsyLYaS7R-NVJX/edit?usp=sharing&amp;ouid=104046804124573332860&amp;rtpof=true&amp;sd=true" TargetMode="External"/><Relationship Id="rId4" Type="http://schemas.openxmlformats.org/officeDocument/2006/relationships/hyperlink" Target="https://docs.google.com/document/d/12xjl28s77lS9g9HCc3HYk9wqqzujkgKJ/edit?usp=sharing&amp;ouid=104046804124573332860&amp;rtpof=true&amp;sd=true" TargetMode="External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Os estudantes exploram padrões na tabela de multiplicação e, depois, investigam o que acontece quando traduzimos esses padrões em gráficos no plano cartesiano. 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rPr lang="en"/>
              <a:t>Materiais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Ficha com a Tabela da Multiplicação</a:t>
            </a:r>
            <a:r>
              <a:rPr lang="en"/>
              <a:t>, uma por aluno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Ficha do Plano Cartesiano</a:t>
            </a:r>
            <a:r>
              <a:rPr lang="en"/>
              <a:t>,uma por aluno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Lápis de cor ou canetas coloridas</a:t>
            </a:r>
            <a:endParaRPr/>
          </a:p>
        </p:txBody>
      </p:sp>
      <p:sp>
        <p:nvSpPr>
          <p:cNvPr id="55" name="Google Shape;55;p27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7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7575" y="4506025"/>
            <a:ext cx="2348825" cy="2351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78975" y="4570149"/>
            <a:ext cx="2041225" cy="222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6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Refl</a:t>
            </a:r>
            <a:r>
              <a:rPr lang="en" sz="3600"/>
              <a:t>ita</a:t>
            </a:r>
            <a:endParaRPr/>
          </a:p>
          <a:p>
            <a:pPr indent="-342900" lvl="0" marL="4572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</a:pPr>
            <a:r>
              <a:rPr lang="en" sz="3250">
                <a:latin typeface="Arial"/>
                <a:ea typeface="Arial"/>
                <a:cs typeface="Arial"/>
                <a:sym typeface="Arial"/>
              </a:rPr>
              <a:t>Que outros padrões na tabela de multiplicação </a:t>
            </a:r>
            <a:r>
              <a:rPr lang="en" sz="325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22"/>
                  </a:ext>
                </a:extLst>
              </a:rPr>
              <a:t>você </a:t>
            </a:r>
            <a:r>
              <a:rPr lang="en" sz="3250">
                <a:latin typeface="Arial"/>
                <a:ea typeface="Arial"/>
                <a:cs typeface="Arial"/>
                <a:sym typeface="Arial"/>
              </a:rPr>
              <a:t>gostaria de explorar no plano cartesiano? Como você acha que eles podem ser?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3" name="Google Shape;123;p36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6"/>
          <p:cNvSpPr txBox="1"/>
          <p:nvPr/>
        </p:nvSpPr>
        <p:spPr>
          <a:xfrm>
            <a:off x="467275" y="262653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8"/>
          <p:cNvSpPr txBox="1"/>
          <p:nvPr>
            <p:ph idx="1" type="body"/>
          </p:nvPr>
        </p:nvSpPr>
        <p:spPr>
          <a:xfrm>
            <a:off x="311700" y="1204500"/>
            <a:ext cx="49356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Parte 1: O objetivo desta investigação é traçar conexões entre a tabela de multiplicação, que os </a:t>
            </a:r>
            <a:r>
              <a:rPr lang="en"/>
              <a:t>estudantes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veem há anos, e o plano cartesiano. Os números </a:t>
            </a:r>
            <a:r>
              <a:rPr lang="en"/>
              <a:t>considerado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s flexíveis aparecem </a:t>
            </a:r>
            <a:r>
              <a:rPr lang="en"/>
              <a:t>com </a:t>
            </a:r>
            <a:r>
              <a:rPr lang="en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frequência</a:t>
            </a:r>
            <a:r>
              <a:rPr lang="en"/>
              <a:t>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na tabela de multiplicação: 12, 24, 36 e assim por diante. Outros aparecem apenas uma vez (como 25) ou duas (como 7). Se você procurar padrões </a:t>
            </a:r>
            <a:r>
              <a:rPr lang="en"/>
              <a:t>nos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números por toda a tabela, encontrará coisas que talvez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n</a:t>
            </a:r>
            <a:r>
              <a:rPr lang="en"/>
              <a:t>ão tinha notado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até agora. O diagrama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o lado, direcionado ao professor,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tem como único intuito </a:t>
            </a:r>
            <a:r>
              <a:rPr lang="en"/>
              <a:t>ilustrar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/>
              <a:t>alguns padrões possíveis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. Os padrões dos múltiplos de 12 não são fascinantes?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64" name="Google Shape;64;p28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28"/>
          <p:cNvPicPr preferRelativeResize="0"/>
          <p:nvPr/>
        </p:nvPicPr>
        <p:blipFill rotWithShape="1">
          <a:blip r:embed="rId3">
            <a:alphaModFix/>
          </a:blip>
          <a:srcRect b="0" l="0" r="0" t="9909"/>
          <a:stretch/>
        </p:blipFill>
        <p:spPr>
          <a:xfrm>
            <a:off x="5247300" y="2128525"/>
            <a:ext cx="3779951" cy="4405673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8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9"/>
          <p:cNvSpPr txBox="1"/>
          <p:nvPr>
            <p:ph idx="1" type="body"/>
          </p:nvPr>
        </p:nvSpPr>
        <p:spPr>
          <a:xfrm>
            <a:off x="311700" y="1204500"/>
            <a:ext cx="49356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800"/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Parte 2: </a:t>
            </a:r>
            <a:r>
              <a:rPr lang="en"/>
              <a:t>Na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segunda parte da investigação, </a:t>
            </a:r>
            <a:r>
              <a:rPr lang="en"/>
              <a:t>peça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aos alunos que ilustrem do seu jeito no plano cartesiano os padrões encontra</a:t>
            </a:r>
            <a:r>
              <a:rPr lang="en"/>
              <a:t>dos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na tabela de multiplicação. Nossa intenção é que usem a criatividade</a:t>
            </a:r>
            <a:r>
              <a:rPr lang="en"/>
              <a:t> para perceber que o plano cartesiano é uma importante ferramenta de representação de padrões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"/>
              <a:t>Ao lado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, compartilhamos uma forma de mostrar o número 24 como uma área em que os fatores de 24 são exibidos como o comprimento e a largura de retângulos com uma área de 24. Um aprendizado importante para os alunos é ver a conexão entre o </a:t>
            </a:r>
            <a:r>
              <a:rPr lang="en"/>
              <a:t>ponto (par ordenado)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, seu produto e a área do retângulo formado por ele. </a:t>
            </a:r>
            <a:endParaRPr/>
          </a:p>
        </p:txBody>
      </p:sp>
      <p:sp>
        <p:nvSpPr>
          <p:cNvPr id="72" name="Google Shape;72;p29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29"/>
          <p:cNvPicPr preferRelativeResize="0"/>
          <p:nvPr/>
        </p:nvPicPr>
        <p:blipFill rotWithShape="1">
          <a:blip r:embed="rId3">
            <a:alphaModFix/>
          </a:blip>
          <a:srcRect b="0" l="0" r="0" t="10426"/>
          <a:stretch/>
        </p:blipFill>
        <p:spPr>
          <a:xfrm>
            <a:off x="5399700" y="1720175"/>
            <a:ext cx="3591898" cy="416242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29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"/>
              <a:t>Abertura</a:t>
            </a:r>
            <a:endParaRPr/>
          </a:p>
          <a:p>
            <a:pPr indent="0" lvl="0" marL="1143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Mostre aos </a:t>
            </a:r>
            <a:r>
              <a:rPr lang="en"/>
              <a:t>estudantes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a tabela d</a:t>
            </a:r>
            <a:r>
              <a:rPr lang="en"/>
              <a:t>a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multiplicação 16 x 16 parcialmente completa. Pergunte: Que padrões vocês percebem na tabela? Deixe-os conversar um pouco com um colega próximo</a:t>
            </a:r>
            <a:r>
              <a:rPr lang="en"/>
              <a:t>,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depois colete e registre suas observações.  </a:t>
            </a:r>
            <a:endParaRPr/>
          </a:p>
          <a:p>
            <a:pPr indent="0" lvl="0" marL="1143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Diga aos </a:t>
            </a:r>
            <a:r>
              <a:rPr lang="en"/>
              <a:t>estudantes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que alguns números aparecem várias vezes na tabela, enquanto outros aparecem apenas uma ou duas vezes. A exploração consiste em trabalhar em duplas e usar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cores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"/>
              <a:t>destacar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números que aparecem com frequência na tabela. Eles examinarão as questões a seguir:</a:t>
            </a:r>
            <a:endParaRPr/>
          </a:p>
          <a:p>
            <a:pPr indent="-334327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Quais valores aparecem frequentemente na tabela? Pinte os valores repetidos, usando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c</a:t>
            </a:r>
            <a:r>
              <a:rPr lang="en"/>
              <a:t>odificação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de cores. </a:t>
            </a:r>
            <a:endParaRPr/>
          </a:p>
          <a:p>
            <a:pPr indent="-334327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Esses números continuarão a se repetir? Estenda a tabela até onde você quiser, investigando o que acontece além do 8x8.</a:t>
            </a:r>
            <a:endParaRPr/>
          </a:p>
          <a:p>
            <a:pPr indent="-334327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Como os números que se repetem </a:t>
            </a:r>
            <a:r>
              <a:rPr lang="en"/>
              <a:t>estão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organizados na tabela?</a:t>
            </a:r>
            <a:endParaRPr/>
          </a:p>
          <a:p>
            <a:pPr indent="-334327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Que conjecturas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você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pode fazer sobre o que este padrão está mostrando e como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você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acha que o padrão pode continuar?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80" name="Google Shape;80;p30"/>
          <p:cNvSpPr/>
          <p:nvPr/>
        </p:nvSpPr>
        <p:spPr>
          <a:xfrm>
            <a:off x="7661100" y="189500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0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1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Abertura</a:t>
            </a:r>
            <a:endParaRPr/>
          </a:p>
          <a:p>
            <a:pPr indent="0" lvl="0" marL="1143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Que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padrões </a:t>
            </a:r>
            <a:r>
              <a:rPr lang="en"/>
              <a:t>numéricos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9"/>
                  </a:ext>
                </a:extLst>
              </a:rPr>
              <a:t>você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percebe na tabela?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7" name="Google Shape;87;p31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3562" y="2308500"/>
            <a:ext cx="4976875" cy="4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31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2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70588"/>
              <a:buNone/>
            </a:pPr>
            <a:r>
              <a:rPr lang="en" sz="3000"/>
              <a:t>Explore</a:t>
            </a:r>
            <a:endParaRPr/>
          </a:p>
          <a:p>
            <a:pPr indent="0" lvl="0" marL="1143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0588"/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-322729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0588"/>
              <a:buFont typeface="Arial"/>
              <a:buChar char="●"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Quais valores aparecem frequentemente na tabela? Pinte os valores repetidos, usando </a:t>
            </a:r>
            <a:r>
              <a:rPr lang="en" sz="3000"/>
              <a:t>codificação com cores</a:t>
            </a:r>
            <a:r>
              <a:rPr lang="en" sz="3000"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-322729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0588"/>
              <a:buFont typeface="Arial"/>
              <a:buChar char="●"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Esses números continuarão a se repetir? Estenda a tabela até onde você quiser, investigando o que acontece além do 8x8.</a:t>
            </a:r>
            <a:endParaRPr/>
          </a:p>
          <a:p>
            <a:pPr indent="-322729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0588"/>
              <a:buFont typeface="Arial"/>
              <a:buChar char="●"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Como os números que se repetem </a:t>
            </a:r>
            <a:r>
              <a:rPr lang="en" sz="3000"/>
              <a:t>estão </a:t>
            </a:r>
            <a:r>
              <a:rPr lang="en" sz="3000">
                <a:latin typeface="Arial"/>
                <a:ea typeface="Arial"/>
                <a:cs typeface="Arial"/>
                <a:sym typeface="Arial"/>
              </a:rPr>
              <a:t>organizados na tabela?</a:t>
            </a:r>
            <a:endParaRPr/>
          </a:p>
          <a:p>
            <a:pPr indent="-322729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0588"/>
              <a:buFont typeface="Arial"/>
              <a:buChar char="●"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Que conjecturas </a:t>
            </a:r>
            <a:r>
              <a:rPr lang="en" sz="30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você </a:t>
            </a:r>
            <a:r>
              <a:rPr lang="en" sz="3000">
                <a:latin typeface="Arial"/>
                <a:ea typeface="Arial"/>
                <a:cs typeface="Arial"/>
                <a:sym typeface="Arial"/>
              </a:rPr>
              <a:t>pode fazer sobre o que este padrão está mostrando e como </a:t>
            </a:r>
            <a:r>
              <a:rPr lang="en" sz="30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você </a:t>
            </a:r>
            <a:r>
              <a:rPr lang="en" sz="3000">
                <a:latin typeface="Arial"/>
                <a:ea typeface="Arial"/>
                <a:cs typeface="Arial"/>
                <a:sym typeface="Arial"/>
              </a:rPr>
              <a:t>acha que o padrão pode continuar?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2903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903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903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29031"/>
              <a:buNone/>
            </a:pPr>
            <a:r>
              <a:t/>
            </a:r>
            <a:endParaRPr/>
          </a:p>
        </p:txBody>
      </p:sp>
      <p:sp>
        <p:nvSpPr>
          <p:cNvPr id="95" name="Google Shape;95;p32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2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3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55384"/>
              <a:buNone/>
            </a:pP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Discuta</a:t>
            </a:r>
            <a:endParaRPr/>
          </a:p>
          <a:p>
            <a:pPr indent="-32577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55384"/>
              <a:buFont typeface="Arial"/>
              <a:buChar char="●"/>
            </a:pP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Quais valores encontrados por você se repetiam frequentemente na tabela à medida que </a:t>
            </a: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você 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a estendia?</a:t>
            </a:r>
            <a:endParaRPr/>
          </a:p>
          <a:p>
            <a:pPr indent="-32577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55384"/>
              <a:buFont typeface="Arial"/>
              <a:buChar char="●"/>
            </a:pP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O que você percebeu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 em relação aos padrões </a:t>
            </a: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4"/>
                  </a:ext>
                </a:extLst>
              </a:rPr>
              <a:t>feitos 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por esses valores na tabela?</a:t>
            </a:r>
            <a:endParaRPr/>
          </a:p>
          <a:p>
            <a:pPr indent="-32577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55384"/>
              <a:buFont typeface="Arial"/>
              <a:buChar char="●"/>
            </a:pP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Quais conjecturas </a:t>
            </a: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5"/>
                  </a:ext>
                </a:extLst>
              </a:rPr>
              <a:t>você 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fez sobre o que o padrão está mostrando ou sobre como o padrão pode continuar?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0810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7"/>
              <a:buNone/>
            </a:pPr>
            <a:r>
              <a:t/>
            </a:r>
            <a:endParaRPr/>
          </a:p>
        </p:txBody>
      </p:sp>
      <p:sp>
        <p:nvSpPr>
          <p:cNvPr id="102" name="Google Shape;102;p33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3"/>
          <p:cNvSpPr txBox="1"/>
          <p:nvPr/>
        </p:nvSpPr>
        <p:spPr>
          <a:xfrm>
            <a:off x="311700" y="189500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4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Explore</a:t>
            </a:r>
            <a:endParaRPr/>
          </a:p>
          <a:p>
            <a:pPr indent="-342900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Como </a:t>
            </a: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6"/>
                  </a:ext>
                </a:extLst>
              </a:rPr>
              <a:t>você 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poderia ilustrar os padrões que encontrou em um plano cartesiano bidimensional?</a:t>
            </a:r>
            <a:endParaRPr/>
          </a:p>
          <a:p>
            <a:pPr indent="-342900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325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7"/>
                  </a:ext>
                </a:extLst>
              </a:rPr>
              <a:t>Trabalhe em seu grupo</a:t>
            </a:r>
            <a:r>
              <a:rPr lang="en" sz="3250">
                <a:latin typeface="Calibri"/>
                <a:ea typeface="Calibri"/>
                <a:cs typeface="Calibri"/>
                <a:sym typeface="Calibri"/>
              </a:rPr>
              <a:t> para chegar a algumas representações criativas dos padrões encontrados na tabela de multiplicação.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9" name="Google Shape;109;p34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4"/>
          <p:cNvSpPr txBox="1"/>
          <p:nvPr/>
        </p:nvSpPr>
        <p:spPr>
          <a:xfrm>
            <a:off x="467275" y="262653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5"/>
          <p:cNvSpPr txBox="1"/>
          <p:nvPr>
            <p:ph idx="1" type="body"/>
          </p:nvPr>
        </p:nvSpPr>
        <p:spPr>
          <a:xfrm>
            <a:off x="311700" y="1204500"/>
            <a:ext cx="8588700" cy="5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58064"/>
              <a:buNone/>
            </a:pPr>
            <a:r>
              <a:rPr lang="en" sz="3100">
                <a:latin typeface="Arial"/>
                <a:ea typeface="Arial"/>
                <a:cs typeface="Arial"/>
                <a:sym typeface="Arial"/>
              </a:rPr>
              <a:t>Discu</a:t>
            </a:r>
            <a:r>
              <a:rPr lang="en" sz="3100"/>
              <a:t>ta</a:t>
            </a:r>
            <a:endParaRPr/>
          </a:p>
          <a:p>
            <a:pPr indent="-31718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64285"/>
              <a:buFont typeface="Arial"/>
              <a:buChar char="●"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Que maneiras </a:t>
            </a:r>
            <a:r>
              <a:rPr lang="en" sz="2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8"/>
                  </a:ext>
                </a:extLst>
              </a:rPr>
              <a:t>você </a:t>
            </a:r>
            <a:r>
              <a:rPr lang="en" sz="2800">
                <a:latin typeface="Arial"/>
                <a:ea typeface="Arial"/>
                <a:cs typeface="Arial"/>
                <a:sym typeface="Arial"/>
              </a:rPr>
              <a:t>criou para mostrar os padrões de multiplicação no plano cartesiano?</a:t>
            </a:r>
            <a:endParaRPr/>
          </a:p>
          <a:p>
            <a:pPr indent="-31718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64285"/>
              <a:buFont typeface="Arial"/>
              <a:buChar char="●"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O que o plano cartesiano nos permite ver? O que </a:t>
            </a:r>
            <a:r>
              <a:rPr lang="en" sz="2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9"/>
                  </a:ext>
                </a:extLst>
              </a:rPr>
              <a:t>você </a:t>
            </a:r>
            <a:r>
              <a:rPr lang="en" sz="2800">
                <a:latin typeface="Arial"/>
                <a:ea typeface="Arial"/>
                <a:cs typeface="Arial"/>
                <a:sym typeface="Arial"/>
              </a:rPr>
              <a:t>notou que não tinha notado antes?</a:t>
            </a:r>
            <a:endParaRPr/>
          </a:p>
          <a:p>
            <a:pPr indent="-31718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64285"/>
              <a:buFont typeface="Arial"/>
              <a:buChar char="●"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Que outros valores que se repetem </a:t>
            </a:r>
            <a:r>
              <a:rPr lang="en" sz="2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20"/>
                  </a:ext>
                </a:extLst>
              </a:rPr>
              <a:t>você </a:t>
            </a:r>
            <a:r>
              <a:rPr lang="en" sz="2800">
                <a:latin typeface="Arial"/>
                <a:ea typeface="Arial"/>
                <a:cs typeface="Arial"/>
                <a:sym typeface="Arial"/>
              </a:rPr>
              <a:t>localizou? Como seus padrões eram semelhantes ou diferentes daqueles que já tínhamos visto?</a:t>
            </a:r>
            <a:endParaRPr/>
          </a:p>
          <a:p>
            <a:pPr indent="-317182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64285"/>
              <a:buFont typeface="Arial"/>
              <a:buChar char="●"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Alguém testou uma das conjecturas da turma? O que </a:t>
            </a:r>
            <a:r>
              <a:rPr lang="en" sz="2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21"/>
                  </a:ext>
                </a:extLst>
              </a:rPr>
              <a:t>você </a:t>
            </a:r>
            <a:r>
              <a:rPr lang="en" sz="2800">
                <a:latin typeface="Arial"/>
                <a:ea typeface="Arial"/>
                <a:cs typeface="Arial"/>
                <a:sym typeface="Arial"/>
              </a:rPr>
              <a:t>encontrou? O padrão continuou como esperávamos? Se não, o que mudou? Por qu</a:t>
            </a:r>
            <a:r>
              <a:rPr lang="en" sz="2800"/>
              <a:t>e</a:t>
            </a:r>
            <a:r>
              <a:rPr lang="en" sz="2800"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42857"/>
              <a:buNone/>
            </a:pPr>
            <a:r>
              <a:t/>
            </a:r>
            <a:endParaRPr/>
          </a:p>
        </p:txBody>
      </p:sp>
      <p:sp>
        <p:nvSpPr>
          <p:cNvPr id="116" name="Google Shape;116;p35"/>
          <p:cNvSpPr/>
          <p:nvPr/>
        </p:nvSpPr>
        <p:spPr>
          <a:xfrm>
            <a:off x="7711025" y="341425"/>
            <a:ext cx="965700" cy="8934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5"/>
          <p:cNvSpPr txBox="1"/>
          <p:nvPr/>
        </p:nvSpPr>
        <p:spPr>
          <a:xfrm>
            <a:off x="467275" y="262653"/>
            <a:ext cx="6808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Padrões da Tabela</a:t>
            </a:r>
            <a:endParaRPr b="0" i="0" sz="2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" sz="2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Adaptado de MM Livro 5 BI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Morais</dc:creator>
</cp:coreProperties>
</file>