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h0udTDNxjoXiYiYyw3MjH8CQSX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hyperlink" Target="http://creativecommons.org/licenses/by-nc/4.0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boTNEqg-eqzt9oVHTxgc7SWMknywORJvITFTd06G6wQ/edit?usp=sharing" TargetMode="External"/><Relationship Id="rId4" Type="http://schemas.openxmlformats.org/officeDocument/2006/relationships/hyperlink" Target="https://docs.google.com/document/d/1boTNEqg-eqzt9oVHTxgc7SWMknywORJvITFTd06G6wQ/edit?usp=sharing" TargetMode="External"/><Relationship Id="rId9" Type="http://schemas.openxmlformats.org/officeDocument/2006/relationships/image" Target="../media/image1.png"/><Relationship Id="rId5" Type="http://schemas.openxmlformats.org/officeDocument/2006/relationships/hyperlink" Target="https://docs.google.com/document/d/1Ommr_OOqvG1NvTnutsTTrZzcjRd5n96m/edit?usp=sharing&amp;ouid=104046804124573332860&amp;rtpof=true&amp;sd=true" TargetMode="External"/><Relationship Id="rId6" Type="http://schemas.openxmlformats.org/officeDocument/2006/relationships/hyperlink" Target="https://docs.google.com/document/d/1Ommr_OOqvG1NvTnutsTTrZzcjRd5n96m/edit?usp=sharing&amp;ouid=104046804124573332860&amp;rtpof=true&amp;sd=true" TargetMode="External"/><Relationship Id="rId7" Type="http://schemas.openxmlformats.org/officeDocument/2006/relationships/image" Target="../media/image3.png"/><Relationship Id="rId8" Type="http://schemas.openxmlformats.org/officeDocument/2006/relationships/hyperlink" Target="http://creativecommons.org/licenses/by-nc/4.0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hyperlink" Target="http://creativecommons.org/licenses/by-nc/4.0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hyperlink" Target="http://creativecommons.org/licenses/by-nc/4.0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-nc/4.0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://creativecommons.org/licenses/by-nc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O que é melhor?</a:t>
            </a:r>
            <a:endParaRPr/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7425" y="247975"/>
            <a:ext cx="1639849" cy="16398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417688" y="52991"/>
            <a:ext cx="6265333" cy="29844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BR"/>
              <a:t>O que é melhor</a:t>
            </a:r>
            <a:r>
              <a:rPr lang="pt-BR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?</a:t>
            </a:r>
            <a:endParaRPr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151596" y="1230786"/>
            <a:ext cx="76491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1100">
                <a:solidFill>
                  <a:srgbClr val="595959"/>
                </a:solidFill>
              </a:rPr>
              <a:t>A aula começa com uma conversa numérica visual. Peça aos estudantes que determinem a porcentagem da área de cada cor na figura. Incluímos uma ficha de atividade caso você queira que os estudantes tenham uma cópia que possam dobrar, cortar e/ou na qual fazer anotações.  O objetivo é que sejam convincentes e compartilhem seus métodos e ideias. Será ótimo se houver respostas diferentes, pois isso enriquece a discussão em sala de aula.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100">
                <a:solidFill>
                  <a:srgbClr val="595959"/>
                </a:solidFill>
              </a:rPr>
              <a:t>O próximo passo é determinar o que é melhor, aceitar um desconto antes de o imposto ser adicionado ou depois? O objetivo é que os estudantes trabalhem em grupos para entender o problema e criar um plano que os permita testar se seu pensamento inicial estava correto. Incentive-os a anotar seus cálculos e percepções, usar recursos visuais, código de cores e qualquer outra coisa que os auxilie em seu raciocínio. O trabalho dos alunos consiste em escolher seus próprios exemplos, procurar padrões e generalizar seu trabalho para qualquer</a:t>
            </a:r>
            <a:r>
              <a:rPr lang="pt-BR" sz="1100">
                <a:solidFill>
                  <a:srgbClr val="595959"/>
                </a:solidFill>
              </a:rPr>
              <a:t> caso.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Durante a discussão em sala de aula, peça aos </a:t>
            </a:r>
            <a:r>
              <a:rPr lang="pt-BR" sz="1100">
                <a:solidFill>
                  <a:srgbClr val="595959"/>
                </a:solidFill>
              </a:rPr>
              <a:t>estudantes </a:t>
            </a: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que </a:t>
            </a:r>
            <a:r>
              <a:rPr lang="pt-BR" sz="1100">
                <a:solidFill>
                  <a:srgbClr val="595959"/>
                </a:solidFill>
              </a:rPr>
              <a:t>compartilhem o </a:t>
            </a: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seu trabalho. Incentive-os a fazer perguntas durante a apresentação de outros grupos.  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Materiais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Noto Sans Symbols"/>
              <a:buChar char="∙"/>
            </a:pP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Ficha (opcional) </a:t>
            </a:r>
            <a:r>
              <a:rPr lang="pt-BR" sz="1100" u="sng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 </a:t>
            </a:r>
            <a:r>
              <a:rPr lang="pt-BR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Qual é a porcentagem? Imagem colorida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Noto Sans Symbols"/>
              <a:buChar char="∙"/>
            </a:pP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Ficha (opcional) </a:t>
            </a:r>
            <a:r>
              <a:rPr lang="pt-BR" sz="1100" u="sng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 </a:t>
            </a:r>
            <a:r>
              <a:rPr lang="pt-BR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Qual é a porcentagem? Estrutura Vazada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Noto Sans Symbols"/>
              <a:buChar char="∙"/>
            </a:pPr>
            <a:r>
              <a:rPr lang="pt-BR" sz="1100">
                <a:solidFill>
                  <a:srgbClr val="595959"/>
                </a:solidFill>
              </a:rPr>
              <a:t>Papel quadriculado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Noto Sans Symbols"/>
              <a:buChar char="∙"/>
            </a:pPr>
            <a:r>
              <a:rPr lang="pt-BR" sz="1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Canetas ou marcadores coloridos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19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19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t/>
            </a:r>
            <a:endParaRPr sz="989"/>
          </a:p>
        </p:txBody>
      </p:sp>
      <p:sp>
        <p:nvSpPr>
          <p:cNvPr id="64" name="Google Shape;64;p2"/>
          <p:cNvSpPr/>
          <p:nvPr/>
        </p:nvSpPr>
        <p:spPr>
          <a:xfrm>
            <a:off x="7960900" y="141825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60903" y="1192748"/>
            <a:ext cx="1031501" cy="10315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"/>
          <p:cNvSpPr txBox="1"/>
          <p:nvPr/>
        </p:nvSpPr>
        <p:spPr>
          <a:xfrm>
            <a:off x="277832" y="4426358"/>
            <a:ext cx="7967100" cy="5154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Esta aula é inspirada numa atividade encontrada em </a:t>
            </a:r>
            <a:r>
              <a:rPr b="0" i="1" lang="pt-BR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Thinking Mathematically</a:t>
            </a:r>
            <a:r>
              <a:rPr b="0" i="0" lang="pt-BR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de </a:t>
            </a:r>
            <a:r>
              <a:rPr b="0" i="0" lang="pt-BR" sz="10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Stacey, K., Burton, L., &amp; Mason, J. (1982)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type="title"/>
          </p:nvPr>
        </p:nvSpPr>
        <p:spPr>
          <a:xfrm>
            <a:off x="311700" y="445025"/>
            <a:ext cx="2720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2800"/>
              <a:buNone/>
            </a:pPr>
            <a:r>
              <a:rPr lang="pt-B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</a:t>
            </a:r>
            <a:r>
              <a:rPr lang="pt-BR">
                <a:solidFill>
                  <a:srgbClr val="595959"/>
                </a:solidFill>
              </a:rPr>
              <a:t>al</a:t>
            </a:r>
            <a:r>
              <a:rPr lang="pt-B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porcentagem da imagem cor</a:t>
            </a:r>
            <a:r>
              <a:rPr lang="pt-BR">
                <a:solidFill>
                  <a:srgbClr val="595959"/>
                </a:solidFill>
              </a:rPr>
              <a:t>responde à área em</a:t>
            </a:r>
            <a:r>
              <a:rPr lang="pt-B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azul</a:t>
            </a:r>
            <a:r>
              <a:rPr lang="pt-BR">
                <a:solidFill>
                  <a:srgbClr val="595959"/>
                </a:solidFill>
              </a:rPr>
              <a:t>? E</a:t>
            </a:r>
            <a:r>
              <a:rPr lang="pt-B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rosa?</a:t>
            </a:r>
            <a:r>
              <a:rPr lang="pt-BR">
                <a:solidFill>
                  <a:srgbClr val="595959"/>
                </a:solidFill>
              </a:rPr>
              <a:t> E</a:t>
            </a:r>
            <a:r>
              <a:rPr lang="pt-BR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verde?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3"/>
          <p:cNvSpPr/>
          <p:nvPr/>
        </p:nvSpPr>
        <p:spPr>
          <a:xfrm>
            <a:off x="7942950" y="196325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0454" y="64025"/>
            <a:ext cx="4935777" cy="4935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3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2244">
                <a:solidFill>
                  <a:schemeClr val="dk2"/>
                </a:solidFill>
              </a:rPr>
              <a:t>O que é melhor?</a:t>
            </a:r>
            <a:endParaRPr sz="3243"/>
          </a:p>
        </p:txBody>
      </p:sp>
      <p:sp>
        <p:nvSpPr>
          <p:cNvPr id="83" name="Google Shape;83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42857"/>
              <a:buNone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Ofereceram a você 20% de desconto, mas você deve pagar 15% de imposto sobre </a:t>
            </a:r>
            <a:r>
              <a:rPr lang="pt-BR">
                <a:solidFill>
                  <a:srgbClr val="595959"/>
                </a:solidFill>
              </a:rPr>
              <a:t>o produto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 Qual dos dois você preferiria ter calculado primeiro, o desconto ou o imposto?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Em grupo, escrevam seu raciocínio e convençam uns aos outros.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Trabalhem </a:t>
            </a:r>
            <a:r>
              <a:rPr lang="pt-BR">
                <a:solidFill>
                  <a:srgbClr val="595959"/>
                </a:solidFill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de modo que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 todos os membros do grupo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compart</a:t>
            </a:r>
            <a:r>
              <a:rPr lang="pt-BR">
                <a:solidFill>
                  <a:srgbClr val="595959"/>
                </a:solidFill>
              </a:rPr>
              <a:t>ilhem as suas ideias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  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conclusão é a mesma para qualquer item com preço?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conclusão é a mesma para qualquer desconto aliado a uma taxa de imposto?</a:t>
            </a:r>
            <a:endParaRPr/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Que padrões vocês encontraram? Que conjectura(s) vocês fizeram? Que generalizações podem fazer? </a:t>
            </a:r>
            <a:endParaRPr/>
          </a:p>
          <a:p>
            <a:pPr indent="-330653" lvl="0" marL="34290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42857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Desenvolvam um argumento convincente para embasar a sua conjectura. Incluam números, desenhos e 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código de cores 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para formar um argumento convincente.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42857"/>
              <a:buNone/>
            </a:pPr>
            <a:r>
              <a:t/>
            </a:r>
            <a:endParaRPr/>
          </a:p>
        </p:txBody>
      </p:sp>
      <p:sp>
        <p:nvSpPr>
          <p:cNvPr id="84" name="Google Shape;84;p4"/>
          <p:cNvSpPr/>
          <p:nvPr/>
        </p:nvSpPr>
        <p:spPr>
          <a:xfrm>
            <a:off x="7942950" y="196325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9700" y="3991025"/>
            <a:ext cx="1177925" cy="117792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4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2244">
                <a:solidFill>
                  <a:schemeClr val="dk2"/>
                </a:solidFill>
              </a:rPr>
              <a:t>Discuta</a:t>
            </a:r>
            <a:endParaRPr sz="3243"/>
          </a:p>
        </p:txBody>
      </p:sp>
      <p:sp>
        <p:nvSpPr>
          <p:cNvPr id="93" name="Google Shape;9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</a:t>
            </a:r>
            <a:r>
              <a:rPr lang="pt-BR">
                <a:solidFill>
                  <a:srgbClr val="595959"/>
                </a:solidFill>
              </a:rPr>
              <a:t>ais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estratégias você usou para resolver o problema?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</a:t>
            </a:r>
            <a:r>
              <a:rPr lang="pt-BR">
                <a:solidFill>
                  <a:srgbClr val="595959"/>
                </a:solidFill>
              </a:rPr>
              <a:t>ais</a:t>
            </a: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erros cometeu e o que aprendeu com eles?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 que você aprendeu com o trabalho apresentado por outros grupos?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As suas descobertas te surpreenderam?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/>
          <p:nvPr/>
        </p:nvSpPr>
        <p:spPr>
          <a:xfrm>
            <a:off x="7942950" y="196325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5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2244">
                <a:solidFill>
                  <a:schemeClr val="dk2"/>
                </a:solidFill>
              </a:rPr>
              <a:t>Reflita</a:t>
            </a:r>
            <a:endParaRPr sz="3243"/>
          </a:p>
        </p:txBody>
      </p:sp>
      <p:sp>
        <p:nvSpPr>
          <p:cNvPr id="102" name="Google Shape;102;p6"/>
          <p:cNvSpPr txBox="1"/>
          <p:nvPr>
            <p:ph idx="1" type="body"/>
          </p:nvPr>
        </p:nvSpPr>
        <p:spPr>
          <a:xfrm>
            <a:off x="311700" y="13092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Como o preço final depende da ordem dos cálculos do desconto e do imposto?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3" name="Google Shape;103;p6"/>
          <p:cNvSpPr/>
          <p:nvPr/>
        </p:nvSpPr>
        <p:spPr>
          <a:xfrm>
            <a:off x="7942950" y="196325"/>
            <a:ext cx="965700" cy="893700"/>
          </a:xfrm>
          <a:prstGeom prst="verticalScroll">
            <a:avLst>
              <a:gd fmla="val 12500" name="adj"/>
            </a:avLst>
          </a:prstGeom>
          <a:solidFill>
            <a:srgbClr val="00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3425" y="4839525"/>
            <a:ext cx="710275" cy="24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6"/>
          <p:cNvSpPr txBox="1"/>
          <p:nvPr/>
        </p:nvSpPr>
        <p:spPr>
          <a:xfrm>
            <a:off x="2957100" y="4601575"/>
            <a:ext cx="6186900" cy="71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t-B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está licenciado sob uma Licença Creative Commons Atribuição-Não Comercial-Sem Derivações 4.0 Internacional. Para ver uma cópia dessa licença, visite </a:t>
            </a:r>
            <a:r>
              <a:rPr b="0" i="0" lang="pt-BR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http://creativecommons.org/licenses/by-nc/4.0/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 Morais</dc:creator>
</cp:coreProperties>
</file>